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70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050" cy="497567"/>
          </a:xfrm>
          <a:prstGeom prst="rect">
            <a:avLst/>
          </a:prstGeom>
        </p:spPr>
        <p:txBody>
          <a:bodyPr vert="horz" lIns="88313" tIns="44156" rIns="88313" bIns="4415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103" y="1"/>
            <a:ext cx="2945050" cy="497567"/>
          </a:xfrm>
          <a:prstGeom prst="rect">
            <a:avLst/>
          </a:prstGeom>
        </p:spPr>
        <p:txBody>
          <a:bodyPr vert="horz" lIns="88313" tIns="44156" rIns="88313" bIns="44156" rtlCol="0"/>
          <a:lstStyle>
            <a:lvl1pPr algn="r">
              <a:defRPr sz="1200"/>
            </a:lvl1pPr>
          </a:lstStyle>
          <a:p>
            <a:fld id="{41BABBE1-1F04-44AE-BF7C-A3CE141DF168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313" tIns="44156" rIns="88313" bIns="4415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159" y="4778487"/>
            <a:ext cx="5439358" cy="3908132"/>
          </a:xfrm>
          <a:prstGeom prst="rect">
            <a:avLst/>
          </a:prstGeom>
        </p:spPr>
        <p:txBody>
          <a:bodyPr vert="horz" lIns="88313" tIns="44156" rIns="88313" bIns="4415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658"/>
            <a:ext cx="2945050" cy="497567"/>
          </a:xfrm>
          <a:prstGeom prst="rect">
            <a:avLst/>
          </a:prstGeom>
        </p:spPr>
        <p:txBody>
          <a:bodyPr vert="horz" lIns="88313" tIns="44156" rIns="88313" bIns="4415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103" y="9430658"/>
            <a:ext cx="2945050" cy="497567"/>
          </a:xfrm>
          <a:prstGeom prst="rect">
            <a:avLst/>
          </a:prstGeom>
        </p:spPr>
        <p:txBody>
          <a:bodyPr vert="horz" lIns="88313" tIns="44156" rIns="88313" bIns="44156" rtlCol="0" anchor="b"/>
          <a:lstStyle>
            <a:lvl1pPr algn="r">
              <a:defRPr sz="1200"/>
            </a:lvl1pPr>
          </a:lstStyle>
          <a:p>
            <a:fld id="{C9FAF413-1075-415F-BD42-8544F06F94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413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AF413-1075-415F-BD42-8544F06F941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851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4E589-91C6-4F7D-97AB-3517A0373DF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133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AF413-1075-415F-BD42-8544F06F941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66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0145-E9E7-4C53-936D-4BAEC9F799C2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B250-AC16-4728-B41E-B2B57803C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838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0145-E9E7-4C53-936D-4BAEC9F799C2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B250-AC16-4728-B41E-B2B57803C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876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0145-E9E7-4C53-936D-4BAEC9F799C2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B250-AC16-4728-B41E-B2B57803C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819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0145-E9E7-4C53-936D-4BAEC9F799C2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B250-AC16-4728-B41E-B2B57803C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180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0145-E9E7-4C53-936D-4BAEC9F799C2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B250-AC16-4728-B41E-B2B57803C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286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0145-E9E7-4C53-936D-4BAEC9F799C2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B250-AC16-4728-B41E-B2B57803C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692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0145-E9E7-4C53-936D-4BAEC9F799C2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B250-AC16-4728-B41E-B2B57803C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340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0145-E9E7-4C53-936D-4BAEC9F799C2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B250-AC16-4728-B41E-B2B57803C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293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0145-E9E7-4C53-936D-4BAEC9F799C2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B250-AC16-4728-B41E-B2B57803C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84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0145-E9E7-4C53-936D-4BAEC9F799C2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B250-AC16-4728-B41E-B2B57803C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40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0145-E9E7-4C53-936D-4BAEC9F799C2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B250-AC16-4728-B41E-B2B57803C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778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60145-E9E7-4C53-936D-4BAEC9F799C2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CB250-AC16-4728-B41E-B2B57803C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05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gif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1.png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16.png"/><Relationship Id="rId5" Type="http://schemas.openxmlformats.org/officeDocument/2006/relationships/image" Target="../media/image11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30.png"/><Relationship Id="rId18" Type="http://schemas.openxmlformats.org/officeDocument/2006/relationships/image" Target="../media/image15.png"/><Relationship Id="rId26" Type="http://schemas.openxmlformats.org/officeDocument/2006/relationships/image" Target="../media/image37.jpeg"/><Relationship Id="rId3" Type="http://schemas.openxmlformats.org/officeDocument/2006/relationships/image" Target="../media/image23.png"/><Relationship Id="rId21" Type="http://schemas.openxmlformats.org/officeDocument/2006/relationships/image" Target="../media/image35.png"/><Relationship Id="rId7" Type="http://schemas.openxmlformats.org/officeDocument/2006/relationships/image" Target="../media/image2.png"/><Relationship Id="rId12" Type="http://schemas.openxmlformats.org/officeDocument/2006/relationships/image" Target="../media/image29.png"/><Relationship Id="rId17" Type="http://schemas.openxmlformats.org/officeDocument/2006/relationships/image" Target="../media/image16.png"/><Relationship Id="rId25" Type="http://schemas.openxmlformats.org/officeDocument/2006/relationships/image" Target="../media/image3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3.png"/><Relationship Id="rId20" Type="http://schemas.openxmlformats.org/officeDocument/2006/relationships/image" Target="../media/image34.jpeg"/><Relationship Id="rId29" Type="http://schemas.openxmlformats.org/officeDocument/2006/relationships/image" Target="../media/image40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11" Type="http://schemas.openxmlformats.org/officeDocument/2006/relationships/image" Target="../media/image28.png"/><Relationship Id="rId24" Type="http://schemas.openxmlformats.org/officeDocument/2006/relationships/image" Target="../media/image12.png"/><Relationship Id="rId5" Type="http://schemas.openxmlformats.org/officeDocument/2006/relationships/image" Target="../media/image25.png"/><Relationship Id="rId15" Type="http://schemas.openxmlformats.org/officeDocument/2006/relationships/image" Target="../media/image32.png"/><Relationship Id="rId23" Type="http://schemas.openxmlformats.org/officeDocument/2006/relationships/image" Target="../media/image20.png"/><Relationship Id="rId28" Type="http://schemas.openxmlformats.org/officeDocument/2006/relationships/image" Target="../media/image39.jpeg"/><Relationship Id="rId10" Type="http://schemas.openxmlformats.org/officeDocument/2006/relationships/image" Target="../media/image27.png"/><Relationship Id="rId19" Type="http://schemas.openxmlformats.org/officeDocument/2006/relationships/image" Target="../media/image33.jpeg"/><Relationship Id="rId31" Type="http://schemas.openxmlformats.org/officeDocument/2006/relationships/image" Target="../media/image17.png"/><Relationship Id="rId4" Type="http://schemas.openxmlformats.org/officeDocument/2006/relationships/image" Target="../media/image24.png"/><Relationship Id="rId9" Type="http://schemas.openxmlformats.org/officeDocument/2006/relationships/image" Target="../media/image11.png"/><Relationship Id="rId14" Type="http://schemas.openxmlformats.org/officeDocument/2006/relationships/image" Target="../media/image31.png"/><Relationship Id="rId22" Type="http://schemas.openxmlformats.org/officeDocument/2006/relationships/image" Target="../media/image14.png"/><Relationship Id="rId27" Type="http://schemas.openxmlformats.org/officeDocument/2006/relationships/image" Target="../media/image38.png"/><Relationship Id="rId30" Type="http://schemas.openxmlformats.org/officeDocument/2006/relationships/image" Target="../media/image4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5.jpeg"/><Relationship Id="rId3" Type="http://schemas.openxmlformats.org/officeDocument/2006/relationships/hyperlink" Target="http://www.mspbank.ru/" TargetMode="External"/><Relationship Id="rId7" Type="http://schemas.openxmlformats.org/officeDocument/2006/relationships/image" Target="../media/image8.png"/><Relationship Id="rId12" Type="http://schemas.openxmlformats.org/officeDocument/2006/relationships/image" Target="../media/image4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21.png"/><Relationship Id="rId5" Type="http://schemas.openxmlformats.org/officeDocument/2006/relationships/image" Target="../media/image42.jpeg"/><Relationship Id="rId10" Type="http://schemas.openxmlformats.org/officeDocument/2006/relationships/image" Target="../media/image18.gif"/><Relationship Id="rId4" Type="http://schemas.openxmlformats.org/officeDocument/2006/relationships/image" Target="../media/image6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7087" y="296152"/>
            <a:ext cx="11340390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ГАРАНТИЙНАЯ ПОДДЕРЖКА</a:t>
            </a:r>
            <a:endParaRPr lang="en-US" sz="1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субъектов малого и среднего предпринимательства (СМСП)</a:t>
            </a:r>
            <a:endParaRPr lang="ru-RU" sz="1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utoShape 2" descr="Картинки по запросу гарантийная поддержка ао мсп бан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02590" y="1180132"/>
            <a:ext cx="355953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 «Корпорация «МСП» </a:t>
            </a:r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недостаточном залоговом обеспечении предоставляет СМСП гарантии для получения банковских кредитов</a:t>
            </a:r>
            <a:endParaRPr lang="ru-RU" sz="9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640" y="871797"/>
            <a:ext cx="247650" cy="2476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175290" y="849109"/>
            <a:ext cx="1362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</a:t>
            </a:r>
            <a:r>
              <a:rPr lang="en-US" sz="1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corpmsp.ru</a:t>
            </a:r>
            <a:endParaRPr lang="ru-RU" sz="1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62" y="3082684"/>
            <a:ext cx="763301" cy="63356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10" y="3747043"/>
            <a:ext cx="457200" cy="4572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71574" y="3761534"/>
            <a:ext cx="31050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СМСП, соответствующие требованиям Федерального закона от 24.07.2007 № 209-ФЗ «О развитии малого и среднего предпринимательства в РФ», зарегистрированные на территории Российской Федерации, осуществляющие любые виды предпринимательской деятельности.</a:t>
            </a:r>
          </a:p>
          <a:p>
            <a:pPr algn="just"/>
            <a:r>
              <a:rPr lang="ru-RU" sz="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НЕ ОКАЗЫВАЕТСЯ СМСП</a:t>
            </a:r>
            <a:r>
              <a:rPr lang="ru-RU" sz="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осуществляющим </a:t>
            </a:r>
            <a:r>
              <a:rPr lang="ru-RU" sz="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деятельность:</a:t>
            </a:r>
            <a:endParaRPr lang="ru-RU" sz="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 сфере игорного бизнеса;</a:t>
            </a:r>
            <a:endParaRPr lang="ru-RU" sz="9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9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производство и реализация подакцизных товаров (ст. 181 Налогового кодекса Российской Федерации);</a:t>
            </a:r>
          </a:p>
          <a:p>
            <a:pPr marL="171450" indent="-171450" algn="just">
              <a:buFontTx/>
              <a:buChar char="-"/>
            </a:pPr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добыча </a:t>
            </a:r>
            <a:r>
              <a:rPr lang="ru-RU" sz="9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реализация полезных ископаемых (ст. </a:t>
            </a:r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337</a:t>
            </a:r>
          </a:p>
          <a:p>
            <a:pPr algn="just"/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Налогового </a:t>
            </a:r>
            <a:r>
              <a:rPr lang="ru-RU" sz="9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кодекса Российской Федерации</a:t>
            </a:r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sz="9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ломбарды;</a:t>
            </a:r>
          </a:p>
          <a:p>
            <a:pPr algn="just"/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участникам </a:t>
            </a:r>
            <a:r>
              <a:rPr lang="ru-RU" sz="9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соглашений о разделе продукции;</a:t>
            </a:r>
          </a:p>
          <a:p>
            <a:pPr algn="just"/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кредитным </a:t>
            </a:r>
            <a:r>
              <a:rPr lang="ru-RU" sz="9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организациям;</a:t>
            </a:r>
          </a:p>
          <a:p>
            <a:pPr algn="just"/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9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страховым организациям;</a:t>
            </a:r>
          </a:p>
          <a:p>
            <a:pPr algn="just"/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9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инвестиционным фондам;</a:t>
            </a:r>
          </a:p>
          <a:p>
            <a:pPr algn="just"/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негосударственным </a:t>
            </a:r>
            <a:r>
              <a:rPr lang="ru-RU" sz="9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пенсионным фондам;</a:t>
            </a:r>
          </a:p>
          <a:p>
            <a:pPr algn="just"/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профессиональным </a:t>
            </a:r>
            <a:r>
              <a:rPr lang="ru-RU" sz="9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 рынка ценных </a:t>
            </a:r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бумаг</a:t>
            </a:r>
            <a:endParaRPr lang="ru-RU" sz="9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39639" y="3378744"/>
            <a:ext cx="25014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 ПОДДЕРЖКИ    </a:t>
            </a:r>
            <a:endParaRPr lang="ru-RU" sz="1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50" y="1681338"/>
            <a:ext cx="535567" cy="5886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0878" y="1825731"/>
            <a:ext cx="299796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– развитие малого и среднего предпринимательства.</a:t>
            </a:r>
          </a:p>
          <a:p>
            <a:pPr algn="just"/>
            <a:endParaRPr lang="ru-RU" sz="9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 «Корпорация «МСП» выступает </a:t>
            </a:r>
            <a:r>
              <a:rPr lang="ru-RU" sz="9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гарантом </a:t>
            </a:r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 СМСП </a:t>
            </a:r>
            <a:r>
              <a:rPr lang="ru-RU" sz="9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своих кредитных обязательств и разделяет с банками риски, связанные с ухудшением финансового состояния заемщика и его неспособностью надлежащим образом обслуживать кредит.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977686"/>
              </p:ext>
            </p:extLst>
          </p:nvPr>
        </p:nvGraphicFramePr>
        <p:xfrm>
          <a:off x="4127117" y="1256159"/>
          <a:ext cx="273367" cy="35768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367"/>
              </a:tblGrid>
              <a:tr h="8277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704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500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2486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28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239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409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472412" y="829550"/>
            <a:ext cx="35438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ГАРАНТИЙНЫЕ ПРОДУКТЫ АО «Корпорация «МСП»</a:t>
            </a:r>
            <a:endParaRPr lang="ru-RU" sz="1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1"/>
          <p:cNvSpPr>
            <a:spLocks noChangeArrowheads="1"/>
          </p:cNvSpPr>
          <p:nvPr/>
        </p:nvSpPr>
        <p:spPr bwMode="auto">
          <a:xfrm>
            <a:off x="0" y="-11459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53958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kumimoji="0" lang="es-ES_tradnl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s-ES_tradnl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kumimoji="0" lang="es-ES_tradnl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s-ES_tradnl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s-ES_tradnl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es-ES_tradnl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2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53958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kumimoji="0" lang="es-ES_tradnl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s-ES_tradnl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kumimoji="0" lang="es-ES_tradnl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s-ES_tradnl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s-ES_tradnl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es-ES_tradnl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473342"/>
              </p:ext>
            </p:extLst>
          </p:nvPr>
        </p:nvGraphicFramePr>
        <p:xfrm>
          <a:off x="3869758" y="1179800"/>
          <a:ext cx="5447929" cy="5137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3992"/>
                <a:gridCol w="3883937"/>
              </a:tblGrid>
              <a:tr h="37032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</a:t>
                      </a:r>
                      <a:r>
                        <a:rPr lang="ru-RU" sz="9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аудитория</a:t>
                      </a:r>
                      <a:endParaRPr lang="ru-RU" sz="9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гарантии</a:t>
                      </a:r>
                      <a:endParaRPr lang="ru-RU" sz="9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250904">
                <a:tc rowSpan="2">
                  <a:txBody>
                    <a:bodyPr/>
                    <a:lstStyle/>
                    <a:p>
                      <a:pPr algn="ctr"/>
                      <a:endParaRPr lang="ru-RU" sz="9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</a:t>
                      </a:r>
                      <a:r>
                        <a:rPr lang="ru-RU" sz="9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СМСП</a:t>
                      </a:r>
                      <a:endParaRPr lang="ru-RU" sz="9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Прямая гарантия для инвестиций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32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Прямая</a:t>
                      </a:r>
                      <a:r>
                        <a:rPr lang="ru-RU" sz="9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гарантия для обеспечения кредитов для неторгового сектора с целью пополнения оборотных средств</a:t>
                      </a:r>
                      <a:endParaRPr lang="ru-RU" sz="9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329">
                <a:tc rowSpan="2">
                  <a:txBody>
                    <a:bodyPr/>
                    <a:lstStyle/>
                    <a:p>
                      <a:pPr algn="ctr"/>
                      <a:endParaRPr lang="ru-RU" sz="9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Участники</a:t>
                      </a:r>
                      <a:r>
                        <a:rPr lang="ru-RU" sz="9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государственных и муниципальных закупок в рамках Федеральных законов 44-ФЗ, 223-ФЗ</a:t>
                      </a:r>
                      <a:endParaRPr lang="ru-RU" sz="9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Прямая гарантия для обеспечения гарантии исполнения контракта</a:t>
                      </a:r>
                      <a:endParaRPr lang="ru-RU" sz="9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5840"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Прямая гарантия для обеспечения кредитов на исполнение контрактов</a:t>
                      </a:r>
                      <a:endParaRPr lang="ru-RU" sz="9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329">
                <a:tc rowSpan="3">
                  <a:txBody>
                    <a:bodyPr/>
                    <a:lstStyle/>
                    <a:p>
                      <a:pPr algn="ctr"/>
                      <a:endParaRPr lang="ru-RU" sz="9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Застройщики и компании, осуществляющие</a:t>
                      </a:r>
                      <a:r>
                        <a:rPr lang="ru-RU" sz="9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создание индустриальных парков</a:t>
                      </a:r>
                      <a:endParaRPr lang="ru-RU" sz="9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Прямая гарантия для застройщиков</a:t>
                      </a:r>
                      <a:endParaRPr lang="ru-RU" sz="9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329"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Прямая гарантия для обеспечения финансирования</a:t>
                      </a:r>
                      <a:r>
                        <a:rPr lang="ru-RU" sz="9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индустриальных парков</a:t>
                      </a:r>
                      <a:endParaRPr lang="ru-RU" sz="9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329"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Прямая гарантия для</a:t>
                      </a:r>
                      <a:r>
                        <a:rPr lang="ru-RU" sz="9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обеспечения кредитов для неторгового сектора с целью пополнения оборотных средств</a:t>
                      </a:r>
                      <a:endParaRPr lang="ru-RU" sz="9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39197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СМСП, которым требуется изменить условия по действующим кредитным договорам</a:t>
                      </a:r>
                      <a:endParaRPr lang="ru-RU" sz="9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Прямая гарантия для обеспечения выданных кредитов</a:t>
                      </a:r>
                      <a:endParaRPr lang="ru-RU" sz="9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329"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Продукты</a:t>
                      </a:r>
                      <a:r>
                        <a:rPr lang="ru-RU" sz="9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участием региональных гарантийных организаций </a:t>
                      </a:r>
                      <a:endParaRPr lang="ru-RU" sz="9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9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586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Контргарантия</a:t>
                      </a:r>
                      <a:endParaRPr lang="ru-RU" sz="9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9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1685"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Синдицированная гарантия</a:t>
                      </a:r>
                      <a:endParaRPr lang="ru-RU" sz="9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590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Прямая гарантия, выдаваемая совместно с поручительством  Гарантийного</a:t>
                      </a:r>
                      <a:r>
                        <a:rPr lang="ru-RU" sz="9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фонда развития предпринимательства Камчатского края («</a:t>
                      </a:r>
                      <a:r>
                        <a:rPr lang="ru-RU" sz="900" b="1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Согарантия</a:t>
                      </a:r>
                      <a:r>
                        <a:rPr lang="ru-RU" sz="9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и «</a:t>
                      </a:r>
                      <a:r>
                        <a:rPr lang="ru-RU" sz="900" b="1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Согарантия</a:t>
                      </a:r>
                      <a:r>
                        <a:rPr lang="ru-RU" sz="9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Дальнего Востока и моногородов»)</a:t>
                      </a:r>
                      <a:endParaRPr lang="ru-RU" sz="9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06090" y="5052475"/>
            <a:ext cx="201185" cy="140220"/>
          </a:xfrm>
          <a:prstGeom prst="rect">
            <a:avLst/>
          </a:prstGeom>
        </p:spPr>
      </p:pic>
      <p:sp>
        <p:nvSpPr>
          <p:cNvPr id="61" name="TextBox 60"/>
          <p:cNvSpPr txBox="1"/>
          <p:nvPr/>
        </p:nvSpPr>
        <p:spPr>
          <a:xfrm>
            <a:off x="6307275" y="5003321"/>
            <a:ext cx="104619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</a:t>
            </a:r>
            <a:r>
              <a:rPr lang="en-US" sz="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gfkam.ru</a:t>
            </a:r>
            <a:endParaRPr lang="ru-RU" sz="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438590" y="1182399"/>
            <a:ext cx="24584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УСЛОВИЯ:</a:t>
            </a:r>
            <a:endParaRPr lang="ru-RU" sz="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392278" y="1379504"/>
            <a:ext cx="2509995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у СМСП просроченной задолженности по налогам, сборам</a:t>
            </a:r>
          </a:p>
          <a:p>
            <a:pPr indent="9525" algn="just">
              <a:buFontTx/>
              <a:buChar char="-"/>
            </a:pPr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отсутствие у СМСП отрицательной кредитной </a:t>
            </a:r>
            <a:r>
              <a:rPr lang="ru-RU" sz="9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стории по кредитам с гарантией АО «Корпорация «МСП» </a:t>
            </a:r>
          </a:p>
          <a:p>
            <a:pPr algn="just">
              <a:buFontTx/>
              <a:buChar char="-"/>
            </a:pPr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отношении СМСП не применяются процедуры несостоятельности (банкротства) </a:t>
            </a:r>
          </a:p>
          <a:p>
            <a:pPr algn="just"/>
            <a:endParaRPr lang="ru-RU" sz="9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Сумма гарантии:</a:t>
            </a:r>
          </a:p>
          <a:p>
            <a:pPr algn="just"/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до </a:t>
            </a:r>
            <a:r>
              <a:rPr lang="ru-RU" sz="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50%</a:t>
            </a:r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суммы кредита</a:t>
            </a:r>
          </a:p>
          <a:p>
            <a:pPr algn="just"/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до </a:t>
            </a:r>
            <a:r>
              <a:rPr lang="ru-RU" sz="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рамках продуктов для участников </a:t>
            </a:r>
            <a:r>
              <a:rPr lang="ru-RU" sz="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 и муниципальных закупок </a:t>
            </a:r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рамках продукта «</a:t>
            </a:r>
            <a:r>
              <a:rPr lang="ru-RU" sz="9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Согарантия</a:t>
            </a:r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</a:p>
          <a:p>
            <a:pPr algn="just"/>
            <a:r>
              <a:rPr lang="ru-RU" sz="9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до </a:t>
            </a:r>
            <a:r>
              <a:rPr lang="ru-RU" sz="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75% </a:t>
            </a:r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продукта </a:t>
            </a:r>
            <a:r>
              <a:rPr lang="ru-RU" sz="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9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Согарантия</a:t>
            </a:r>
            <a:r>
              <a:rPr lang="ru-RU" sz="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Дальнего Востока и моногородов»</a:t>
            </a:r>
          </a:p>
          <a:p>
            <a:pPr algn="just"/>
            <a:endParaRPr lang="ru-RU" sz="9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гарантии:</a:t>
            </a:r>
          </a:p>
          <a:p>
            <a:pPr algn="just"/>
            <a:r>
              <a:rPr lang="ru-RU" sz="9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до 15 лет в зависимости от условий </a:t>
            </a:r>
          </a:p>
          <a:p>
            <a:pPr algn="just"/>
            <a:r>
              <a:rPr lang="ru-RU" sz="9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конкретного продукта</a:t>
            </a:r>
          </a:p>
          <a:p>
            <a:pPr algn="just"/>
            <a:endParaRPr lang="ru-RU" sz="9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гарантии </a:t>
            </a:r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</a:t>
            </a:r>
            <a:r>
              <a:rPr lang="ru-RU" sz="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0,75%    о         годовых</a:t>
            </a:r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суммы гарантии за весь            </a:t>
            </a:r>
          </a:p>
          <a:p>
            <a:pPr algn="just"/>
            <a:r>
              <a:rPr lang="ru-RU" sz="9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срок действия гарантии </a:t>
            </a:r>
            <a:r>
              <a:rPr lang="ru-RU" sz="9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(оплату возможно произвести единовременно, ежегодно, 1 раз в полгода, ежеквартально)</a:t>
            </a:r>
            <a:endParaRPr lang="ru-RU" sz="9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не требуется</a:t>
            </a:r>
          </a:p>
          <a:p>
            <a:pPr algn="ctr"/>
            <a:endParaRPr lang="ru-RU" sz="9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получением гарантийной поддержки обращаться в Уполномоченные банки:</a:t>
            </a:r>
            <a:endParaRPr lang="ru-RU" sz="9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AutoNum type="arabicPeriod"/>
            </a:pPr>
            <a:r>
              <a:rPr lang="ru-RU" sz="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ПАО Сбербанк</a:t>
            </a:r>
          </a:p>
          <a:p>
            <a:pPr marL="228600" indent="-228600">
              <a:buAutoNum type="arabicPeriod"/>
            </a:pPr>
            <a:r>
              <a:rPr lang="ru-RU" sz="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ПАО ВТБ 24</a:t>
            </a:r>
          </a:p>
          <a:p>
            <a:pPr marL="228600" indent="-228600">
              <a:buAutoNum type="arabicPeriod"/>
            </a:pPr>
            <a:r>
              <a:rPr lang="ru-RU" sz="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 ВТБ (ПАО)</a:t>
            </a:r>
          </a:p>
          <a:p>
            <a:pPr marL="228600" indent="-228600">
              <a:buAutoNum type="arabicPeriod"/>
            </a:pPr>
            <a:r>
              <a:rPr lang="ru-RU" sz="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 «</a:t>
            </a:r>
            <a:r>
              <a:rPr lang="ru-RU" sz="9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Россельхозбанк</a:t>
            </a:r>
            <a:r>
              <a:rPr lang="ru-RU" sz="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228600" indent="-228600">
              <a:buAutoNum type="arabicPeriod"/>
            </a:pPr>
            <a:r>
              <a:rPr lang="ru-RU" sz="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ПАО СКБ Приморья «</a:t>
            </a:r>
            <a:r>
              <a:rPr lang="ru-RU" sz="9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Примсоцбанк</a:t>
            </a:r>
            <a:r>
              <a:rPr lang="ru-RU" sz="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/>
            <a:endParaRPr lang="ru-RU" sz="9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более подробной информацией можно ознакомиться  </a:t>
            </a:r>
            <a:r>
              <a:rPr lang="en-US" sz="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sz="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://corpmsp.ru</a:t>
            </a:r>
            <a:endParaRPr lang="ru-RU" sz="9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9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0" name="Рисунок 69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1873" y="2466382"/>
            <a:ext cx="290324" cy="369881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Рисунок 70" descr="http://devback.kamgov.ru/files/5848e18cb43844.39837354.png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9288" y="3742667"/>
            <a:ext cx="272909" cy="335532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Рисунок 71" descr="http://devback.kamgov.ru/files/5848e1548b03a6.69726008.png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2742" y="4336122"/>
            <a:ext cx="290324" cy="40456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37" y="4906964"/>
            <a:ext cx="439408" cy="408020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0980" y="6634990"/>
            <a:ext cx="407642" cy="21808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851572" y="6426815"/>
            <a:ext cx="54843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Обратиться за гарантией в АО «Корпорация «МСП» </a:t>
            </a:r>
            <a:r>
              <a:rPr lang="en-US" sz="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sz="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corpmsp.ru/cabinet/order</a:t>
            </a:r>
            <a:endParaRPr lang="ru-RU" sz="9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627" y="6582978"/>
            <a:ext cx="407642" cy="218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55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7087" y="296152"/>
            <a:ext cx="11340390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ГАРАНТИЙНАЯ ПОДДЕРЖКА</a:t>
            </a:r>
            <a:endParaRPr lang="en-US" sz="1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субъектов малого и среднего предпринимательства (СМСП)</a:t>
            </a:r>
            <a:endParaRPr lang="ru-RU" sz="1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utoShape 2" descr="Картинки по запросу гарантийная поддержка ао мсп бан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73771" y="1225072"/>
            <a:ext cx="33150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 «МСП Банк» </a:t>
            </a:r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недостаточном залоговом обеспечении предоставляет СМСП прямые гарантии для получения банковских кредитов от 5 млн. руб. до 200 млн. руб.</a:t>
            </a:r>
            <a:endParaRPr lang="ru-RU" sz="1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947" y="852385"/>
            <a:ext cx="247650" cy="2476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334320" y="829550"/>
            <a:ext cx="1362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www.mspbank.ru</a:t>
            </a:r>
            <a:endParaRPr lang="ru-RU" sz="1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66" y="2611243"/>
            <a:ext cx="763301" cy="763301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087" y="3639722"/>
            <a:ext cx="457200" cy="4572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029135" y="3552622"/>
            <a:ext cx="27597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СМСП, соответствующие требованиям Федерального закона от 24.07.2007 № 209-ФЗ «О развитии малого и среднего предпринимательства в РФ»    (в том числе индивидуальные предприниматели и главы крестьянских фермерских хозяйств) </a:t>
            </a:r>
            <a:endParaRPr lang="ru-RU" sz="1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087" y="4606033"/>
            <a:ext cx="457200" cy="4572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028512" y="4583314"/>
            <a:ext cx="275970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СМСП, имеющие доход от осуществления предпринимательской деятельности не более 2 млрд. руб. за предшествующий календарный год, суммированного по всем осуществляемым видам деятельности и применяемого по всем налоговым режимам (Постановление Правительства Российской Федерации от 04.01.2016 № 265 «О предельных значениях дохода, полученного от осуществления предпринимательской деятельности, для каждой категории субъектов малого и среднего предпринимательства»)</a:t>
            </a:r>
            <a:endParaRPr lang="ru-RU" sz="1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92100" y="2971451"/>
            <a:ext cx="2508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 ПОДДЕРЖКИ</a:t>
            </a:r>
            <a:endParaRPr lang="ru-RU" sz="1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75" y="1955162"/>
            <a:ext cx="535567" cy="5886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9563" y="2080329"/>
            <a:ext cx="2516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– развитие малого и среднего предпринимательства</a:t>
            </a:r>
            <a:endParaRPr lang="ru-RU" sz="1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/>
          </p:nvPr>
        </p:nvGraphicFramePr>
        <p:xfrm>
          <a:off x="4127117" y="1256159"/>
          <a:ext cx="4706030" cy="547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367"/>
                <a:gridCol w="2351315"/>
                <a:gridCol w="1071154"/>
                <a:gridCol w="1010194"/>
              </a:tblGrid>
              <a:tr h="443281">
                <a:tc>
                  <a:txBody>
                    <a:bodyPr/>
                    <a:lstStyle/>
                    <a:p>
                      <a:pPr algn="ctr"/>
                      <a:endParaRPr lang="ru-RU" sz="95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95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действия гарантии</a:t>
                      </a:r>
                      <a:endParaRPr lang="ru-RU" sz="95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Лимит суммы гарантии</a:t>
                      </a:r>
                      <a:endParaRPr lang="ru-RU" sz="95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4091">
                <a:tc>
                  <a:txBody>
                    <a:bodyPr/>
                    <a:lstStyle/>
                    <a:p>
                      <a:pPr algn="ctr"/>
                      <a:r>
                        <a:rPr lang="ru-RU" sz="95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5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Прямая гарантия для обеспечения </a:t>
                      </a:r>
                      <a:r>
                        <a:rPr lang="ru-RU" sz="950" b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реструктурируемых</a:t>
                      </a:r>
                      <a:r>
                        <a:rPr lang="ru-RU" sz="95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/рефинансируемых кредитов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5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5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2180">
                <a:tc>
                  <a:txBody>
                    <a:bodyPr/>
                    <a:lstStyle/>
                    <a:p>
                      <a:pPr algn="ctr"/>
                      <a:r>
                        <a:rPr lang="ru-RU" sz="95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95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5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Прямая гарантия для обеспечения кредитов на исполнение контрактов</a:t>
                      </a:r>
                      <a:endParaRPr lang="ru-RU" sz="95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5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5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4091">
                <a:tc>
                  <a:txBody>
                    <a:bodyPr/>
                    <a:lstStyle/>
                    <a:p>
                      <a:pPr algn="ctr"/>
                      <a:r>
                        <a:rPr lang="ru-RU" sz="95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95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5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Прямая гарантия для обеспечения финансирования индустриальных парков</a:t>
                      </a:r>
                      <a:endParaRPr lang="ru-RU" sz="95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5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5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27711">
                <a:tc>
                  <a:txBody>
                    <a:bodyPr/>
                    <a:lstStyle/>
                    <a:p>
                      <a:pPr algn="ctr"/>
                      <a:r>
                        <a:rPr lang="ru-RU" sz="95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95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5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Прямая гарантия, выдаваемая совместно с поручительством Гарантийного фонда развития</a:t>
                      </a:r>
                      <a:r>
                        <a:rPr lang="ru-RU" sz="95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предпринимательства Камчатского края </a:t>
                      </a:r>
                      <a:r>
                        <a:rPr lang="ru-RU" sz="95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950" b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согарантия</a:t>
                      </a:r>
                      <a:r>
                        <a:rPr lang="ru-RU" sz="95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95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5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5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5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7041">
                <a:tc>
                  <a:txBody>
                    <a:bodyPr/>
                    <a:lstStyle/>
                    <a:p>
                      <a:pPr algn="ctr"/>
                      <a:r>
                        <a:rPr lang="ru-RU" sz="95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95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5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Прямая гарантия для обеспечения выданных кредитов</a:t>
                      </a:r>
                      <a:endParaRPr lang="ru-RU" sz="95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5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5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5009">
                <a:tc>
                  <a:txBody>
                    <a:bodyPr/>
                    <a:lstStyle/>
                    <a:p>
                      <a:pPr algn="ctr"/>
                      <a:r>
                        <a:rPr lang="ru-RU" sz="95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95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5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Прямая гарантия для обеспечения кредитов для неторгового сектора с целью пополнения оборотных средств</a:t>
                      </a:r>
                      <a:endParaRPr lang="ru-RU" sz="95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5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5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24863">
                <a:tc>
                  <a:txBody>
                    <a:bodyPr/>
                    <a:lstStyle/>
                    <a:p>
                      <a:pPr algn="ctr"/>
                      <a:r>
                        <a:rPr lang="ru-RU" sz="95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95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5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Прямая гарантия для инвестиций</a:t>
                      </a:r>
                      <a:endParaRPr lang="ru-RU" sz="95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5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5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283">
                <a:tc>
                  <a:txBody>
                    <a:bodyPr/>
                    <a:lstStyle/>
                    <a:p>
                      <a:pPr algn="ctr"/>
                      <a:r>
                        <a:rPr lang="ru-RU" sz="95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5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Прямая гарантия для застройщиков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5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5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2394">
                <a:tc>
                  <a:txBody>
                    <a:bodyPr/>
                    <a:lstStyle/>
                    <a:p>
                      <a:pPr algn="ctr"/>
                      <a:r>
                        <a:rPr lang="ru-RU" sz="95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95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5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Прямая гарантия для обеспечения гарантии исполнения контракта</a:t>
                      </a:r>
                      <a:endParaRPr lang="ru-RU" sz="95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5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5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4091">
                <a:tc>
                  <a:txBody>
                    <a:bodyPr/>
                    <a:lstStyle/>
                    <a:p>
                      <a:pPr algn="ctr"/>
                      <a:endParaRPr lang="ru-RU" sz="95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ru-RU" sz="95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Лимит суммы гарантии определяется решением коллегиального органа АО «МСП Банк»</a:t>
                      </a:r>
                      <a:endParaRPr lang="ru-RU" sz="95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5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5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741889" y="829550"/>
            <a:ext cx="32743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ГАРАНТИЙНЫЕ ПРОДУКТЫ АО «МСП БАНК»</a:t>
            </a:r>
            <a:endParaRPr lang="ru-RU" sz="1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4646" y="3799153"/>
            <a:ext cx="201654" cy="1383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659524" y="3757197"/>
            <a:ext cx="104619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</a:t>
            </a:r>
            <a:r>
              <a:rPr lang="en-US" sz="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gfkam.ru</a:t>
            </a:r>
            <a:endParaRPr lang="ru-RU" sz="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3609" y="1259635"/>
            <a:ext cx="645141" cy="645141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9613988" y="1515494"/>
            <a:ext cx="22032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ПОЛУЧИТЬ ПОДДЕРЖКУ</a:t>
            </a:r>
            <a:endParaRPr lang="ru-RU" sz="1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975" y="2088755"/>
            <a:ext cx="664692" cy="664692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407" y="2216987"/>
            <a:ext cx="521163" cy="521163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673" y="2243364"/>
            <a:ext cx="410964" cy="410964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9637" y="2140266"/>
            <a:ext cx="683699" cy="683699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123" y="2372599"/>
            <a:ext cx="826354" cy="319241"/>
          </a:xfrm>
          <a:prstGeom prst="rect">
            <a:avLst/>
          </a:prstGeom>
        </p:spPr>
      </p:pic>
      <p:sp>
        <p:nvSpPr>
          <p:cNvPr id="32" name="Rectangle 1"/>
          <p:cNvSpPr>
            <a:spLocks noChangeArrowheads="1"/>
          </p:cNvSpPr>
          <p:nvPr/>
        </p:nvSpPr>
        <p:spPr bwMode="auto">
          <a:xfrm>
            <a:off x="0" y="-11459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53958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kumimoji="0" lang="es-ES_tradnl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s-ES_tradnl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kumimoji="0" lang="es-ES_tradnl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s-ES_tradnl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s-ES_tradnl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es-ES_tradnl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2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53958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kumimoji="0" lang="es-ES_tradnl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s-ES_tradnl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kumimoji="0" lang="es-ES_tradnl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s-ES_tradnl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s-ES_tradnl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es-ES_tradnl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787" y="2873419"/>
            <a:ext cx="1170867" cy="511056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465" y="2871597"/>
            <a:ext cx="1581136" cy="494402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8892975" y="3513814"/>
            <a:ext cx="31167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 обращается в Банк-партнер и предоставляет пакет документов, соответствующих виду гарантии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845292" y="1857637"/>
            <a:ext cx="29125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гарантии: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2645" y="4098782"/>
            <a:ext cx="539947" cy="539947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9740886" y="4333046"/>
            <a:ext cx="2290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КОНТАКТНЫЕ ДАННЫЕ</a:t>
            </a:r>
            <a:endParaRPr lang="ru-RU" sz="1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" name="Рисунок 3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850" y="5392785"/>
            <a:ext cx="1170867" cy="511056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10147325" y="5494908"/>
            <a:ext cx="20446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(4152)43-38-20, ул. Ленинградская,      д. 49,  г. Петропавловск-Камчатский</a:t>
            </a:r>
            <a:endParaRPr lang="ru-RU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0116" y="4835066"/>
            <a:ext cx="826354" cy="319241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10147325" y="4834633"/>
            <a:ext cx="1862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(8001)00-24-24, ул. </a:t>
            </a:r>
            <a:r>
              <a:rPr lang="ru-RU" sz="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Лукашевского</a:t>
            </a:r>
            <a:r>
              <a:rPr lang="ru-RU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д. 11, г. Петропавловск-Камчатский</a:t>
            </a:r>
            <a:endParaRPr lang="ru-RU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8185" y="6064181"/>
            <a:ext cx="1122532" cy="494402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10190868" y="6150988"/>
            <a:ext cx="19575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(4152) 26-02-62, ул. </a:t>
            </a:r>
            <a:r>
              <a:rPr lang="ru-RU" sz="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Лукашевского</a:t>
            </a:r>
            <a:r>
              <a:rPr lang="ru-RU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 д. 19, </a:t>
            </a:r>
            <a:r>
              <a:rPr lang="ru-RU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Петропавловск-Камчатский</a:t>
            </a:r>
            <a:endParaRPr lang="ru-RU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6730202" y="1769694"/>
            <a:ext cx="1027267" cy="30958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5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184 мес.</a:t>
            </a:r>
            <a:endParaRPr lang="ru-RU" sz="950" b="1" dirty="0"/>
          </a:p>
        </p:txBody>
      </p:sp>
      <p:sp>
        <p:nvSpPr>
          <p:cNvPr id="52" name="Овал 51"/>
          <p:cNvSpPr/>
          <p:nvPr/>
        </p:nvSpPr>
        <p:spPr>
          <a:xfrm>
            <a:off x="6713288" y="2677651"/>
            <a:ext cx="1027267" cy="30958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5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184 мес.</a:t>
            </a:r>
            <a:endParaRPr lang="ru-RU" sz="950" b="1" dirty="0"/>
          </a:p>
        </p:txBody>
      </p:sp>
      <p:sp>
        <p:nvSpPr>
          <p:cNvPr id="53" name="Овал 52"/>
          <p:cNvSpPr/>
          <p:nvPr/>
        </p:nvSpPr>
        <p:spPr>
          <a:xfrm>
            <a:off x="6692270" y="3313361"/>
            <a:ext cx="1027267" cy="30958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5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184 мес.</a:t>
            </a:r>
            <a:endParaRPr lang="ru-RU" sz="950" b="1" dirty="0"/>
          </a:p>
        </p:txBody>
      </p:sp>
      <p:sp>
        <p:nvSpPr>
          <p:cNvPr id="54" name="Овал 53"/>
          <p:cNvSpPr/>
          <p:nvPr/>
        </p:nvSpPr>
        <p:spPr>
          <a:xfrm>
            <a:off x="6692270" y="4015747"/>
            <a:ext cx="1027267" cy="30958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5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184 мес.</a:t>
            </a:r>
            <a:endParaRPr lang="ru-RU" sz="950" b="1" dirty="0"/>
          </a:p>
        </p:txBody>
      </p:sp>
      <p:sp>
        <p:nvSpPr>
          <p:cNvPr id="55" name="Овал 54"/>
          <p:cNvSpPr/>
          <p:nvPr/>
        </p:nvSpPr>
        <p:spPr>
          <a:xfrm>
            <a:off x="6730201" y="5018394"/>
            <a:ext cx="1027267" cy="30958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5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184 мес.</a:t>
            </a:r>
            <a:endParaRPr lang="ru-RU" sz="950" b="1" dirty="0"/>
          </a:p>
        </p:txBody>
      </p:sp>
      <p:sp>
        <p:nvSpPr>
          <p:cNvPr id="56" name="Овал 55"/>
          <p:cNvSpPr/>
          <p:nvPr/>
        </p:nvSpPr>
        <p:spPr>
          <a:xfrm>
            <a:off x="6717104" y="5459753"/>
            <a:ext cx="1027267" cy="30958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5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184 мес.</a:t>
            </a:r>
            <a:endParaRPr lang="ru-RU" sz="950" b="1" dirty="0"/>
          </a:p>
        </p:txBody>
      </p:sp>
      <p:sp>
        <p:nvSpPr>
          <p:cNvPr id="57" name="Овал 56"/>
          <p:cNvSpPr/>
          <p:nvPr/>
        </p:nvSpPr>
        <p:spPr>
          <a:xfrm>
            <a:off x="6709014" y="2271342"/>
            <a:ext cx="1027267" cy="30958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5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64 мес.</a:t>
            </a:r>
            <a:endParaRPr lang="ru-RU" sz="950" b="1" dirty="0"/>
          </a:p>
        </p:txBody>
      </p:sp>
      <p:sp>
        <p:nvSpPr>
          <p:cNvPr id="58" name="Овал 57"/>
          <p:cNvSpPr/>
          <p:nvPr/>
        </p:nvSpPr>
        <p:spPr>
          <a:xfrm>
            <a:off x="6746954" y="5871473"/>
            <a:ext cx="1027267" cy="30958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5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62 мес.</a:t>
            </a:r>
            <a:endParaRPr lang="ru-RU" sz="950" b="1" dirty="0"/>
          </a:p>
        </p:txBody>
      </p:sp>
      <p:sp>
        <p:nvSpPr>
          <p:cNvPr id="59" name="Овал 58"/>
          <p:cNvSpPr/>
          <p:nvPr/>
        </p:nvSpPr>
        <p:spPr>
          <a:xfrm>
            <a:off x="6705722" y="4501574"/>
            <a:ext cx="1027267" cy="30958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5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52 мес.</a:t>
            </a:r>
            <a:endParaRPr lang="ru-RU" sz="950" b="1" dirty="0"/>
          </a:p>
        </p:txBody>
      </p:sp>
      <p:sp>
        <p:nvSpPr>
          <p:cNvPr id="60" name="Овал 59"/>
          <p:cNvSpPr/>
          <p:nvPr/>
        </p:nvSpPr>
        <p:spPr>
          <a:xfrm>
            <a:off x="7796109" y="1783603"/>
            <a:ext cx="978333" cy="30958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5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5 млн. руб.</a:t>
            </a:r>
            <a:endParaRPr lang="ru-RU" sz="950" b="1" dirty="0"/>
          </a:p>
        </p:txBody>
      </p:sp>
      <p:sp>
        <p:nvSpPr>
          <p:cNvPr id="62" name="Овал 61"/>
          <p:cNvSpPr/>
          <p:nvPr/>
        </p:nvSpPr>
        <p:spPr>
          <a:xfrm>
            <a:off x="7796109" y="2280384"/>
            <a:ext cx="991808" cy="30958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5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ru-RU" sz="95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3" name="Овал 62"/>
          <p:cNvSpPr/>
          <p:nvPr/>
        </p:nvSpPr>
        <p:spPr>
          <a:xfrm>
            <a:off x="7803945" y="2691840"/>
            <a:ext cx="991808" cy="30958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5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ru-RU" sz="95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4" name="Овал 63"/>
          <p:cNvSpPr/>
          <p:nvPr/>
        </p:nvSpPr>
        <p:spPr>
          <a:xfrm>
            <a:off x="7816943" y="3353681"/>
            <a:ext cx="991808" cy="30958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5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ru-RU" sz="95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5" name="Овал 64"/>
          <p:cNvSpPr/>
          <p:nvPr/>
        </p:nvSpPr>
        <p:spPr>
          <a:xfrm>
            <a:off x="7817225" y="4037002"/>
            <a:ext cx="991808" cy="30958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5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ru-RU" sz="95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6" name="Овал 65"/>
          <p:cNvSpPr/>
          <p:nvPr/>
        </p:nvSpPr>
        <p:spPr>
          <a:xfrm>
            <a:off x="7803945" y="4483936"/>
            <a:ext cx="991808" cy="30958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5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ru-RU" sz="95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7" name="Овал 66"/>
          <p:cNvSpPr/>
          <p:nvPr/>
        </p:nvSpPr>
        <p:spPr>
          <a:xfrm>
            <a:off x="7839896" y="5043328"/>
            <a:ext cx="977127" cy="30958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5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ru-RU" sz="95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8" name="Овал 67"/>
          <p:cNvSpPr/>
          <p:nvPr/>
        </p:nvSpPr>
        <p:spPr>
          <a:xfrm>
            <a:off x="7796109" y="5459753"/>
            <a:ext cx="991808" cy="30958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5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ru-RU" sz="95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9" name="Овал 68"/>
          <p:cNvSpPr/>
          <p:nvPr/>
        </p:nvSpPr>
        <p:spPr>
          <a:xfrm>
            <a:off x="7832555" y="5883940"/>
            <a:ext cx="991808" cy="30958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5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ru-RU" sz="95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51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3183" y="781050"/>
            <a:ext cx="10257182" cy="529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985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Прямоугольник 155"/>
          <p:cNvSpPr/>
          <p:nvPr/>
        </p:nvSpPr>
        <p:spPr>
          <a:xfrm>
            <a:off x="10226040" y="6141458"/>
            <a:ext cx="1965960" cy="728323"/>
          </a:xfrm>
          <a:prstGeom prst="rect">
            <a:avLst/>
          </a:prstGeom>
          <a:solidFill>
            <a:srgbClr val="FF505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ДЕЙСТВУЕТ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 </a:t>
            </a:r>
            <a:r>
              <a:rPr lang="ru-RU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endParaRPr lang="ru-RU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8" name="Таблица 47"/>
          <p:cNvGraphicFramePr>
            <a:graphicFrameLocks noGrp="1"/>
          </p:cNvGraphicFramePr>
          <p:nvPr>
            <p:extLst/>
          </p:nvPr>
        </p:nvGraphicFramePr>
        <p:xfrm>
          <a:off x="116818" y="542978"/>
          <a:ext cx="5743872" cy="20603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7092"/>
                <a:gridCol w="2162333"/>
                <a:gridCol w="1179883"/>
                <a:gridCol w="1894564"/>
              </a:tblGrid>
              <a:tr h="41206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КРЕДИТ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450215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7E6E6">
                              <a:lumMod val="2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от 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7E6E6">
                              <a:lumMod val="2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7E6E6">
                              <a:lumMod val="2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млн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7E6E6">
                              <a:lumMod val="2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 руб. до 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7E6E6">
                              <a:lumMod val="2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7E6E6">
                              <a:lumMod val="2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млрд.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7E6E6">
                              <a:lumMod val="2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руб.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E7E6E6">
                            <a:lumMod val="25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93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СРОК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кредита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может быть 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более 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лет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09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СРОК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льготного фондирования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более 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лет</a:t>
                      </a:r>
                      <a:endParaRPr lang="ru-RU" sz="1100" dirty="0"/>
                    </a:p>
                  </a:txBody>
                  <a:tcPr anchor="ctr">
                    <a:lnL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СТАВКА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10,6%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годовых</a:t>
                      </a:r>
                      <a:endParaRPr kumimoji="0" lang="ru-RU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субъектам малого предпринимательства</a:t>
                      </a:r>
                      <a:endParaRPr kumimoji="0" lang="ru-RU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9,6%  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годовых</a:t>
                      </a:r>
                      <a:endParaRPr kumimoji="0" lang="ru-RU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субъектам среднего предпринимательства</a:t>
                      </a:r>
                      <a:endParaRPr kumimoji="0" lang="ru-RU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4" name="Прямоугольник 63"/>
          <p:cNvSpPr/>
          <p:nvPr/>
        </p:nvSpPr>
        <p:spPr>
          <a:xfrm>
            <a:off x="0" y="2664540"/>
            <a:ext cx="12192000" cy="665236"/>
          </a:xfrm>
          <a:prstGeom prst="rect">
            <a:avLst/>
          </a:prstGeom>
          <a:solidFill>
            <a:srgbClr val="FF505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«ПРОГРАММА 6,5»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788722" y="210095"/>
            <a:ext cx="6174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rgbClr val="FF5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  <a:endParaRPr lang="ru-RU" sz="1200" b="1" dirty="0">
              <a:solidFill>
                <a:srgbClr val="FF5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6414450" y="630331"/>
            <a:ext cx="55854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Создание механизма поддержки СМСП путем предоставления кредитных средств на льготных условиях для:</a:t>
            </a: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151493" y="1728442"/>
            <a:ext cx="2166368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запуска новых проектов </a:t>
            </a:r>
          </a:p>
          <a:p>
            <a:pPr algn="ctr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(в том числе через механизм финансовой аренды (лизинга)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65717" y="1692369"/>
            <a:ext cx="263281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создания </a:t>
            </a: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и(или) 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приобретения </a:t>
            </a: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основных 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средств </a:t>
            </a:r>
          </a:p>
          <a:p>
            <a:pPr algn="ctr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(включая строительство, реконструкцию, модернизацию объектов капитального строительства)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734186" y="1710866"/>
            <a:ext cx="161687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пополнения оборотного капитала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942" y="1121296"/>
            <a:ext cx="494367" cy="49436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1479" y="1064384"/>
            <a:ext cx="606397" cy="60639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600" y="1048532"/>
            <a:ext cx="579038" cy="57903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988" y="-3761"/>
            <a:ext cx="624254" cy="624254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1595012" y="3566548"/>
            <a:ext cx="35067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rgbClr val="FF5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ПОЛУЧАТЕЛИ ФИНАНСОВОЙ ПОДДЕРЖКИ</a:t>
            </a:r>
            <a:r>
              <a:rPr lang="ru-RU" sz="11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ru-RU" sz="1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27264" y="4006570"/>
            <a:ext cx="493918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СМСП, соответствующие требованиям Федерального закона от 24.07.2007 № 209-ФЗ «О развитии малого и среднего предпринимательства в РФ»    (в том числе и индивидуальные предприниматели) </a:t>
            </a:r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513" y="3320926"/>
            <a:ext cx="763301" cy="763301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39" y="3945766"/>
            <a:ext cx="457200" cy="457200"/>
          </a:xfrm>
          <a:prstGeom prst="rect">
            <a:avLst/>
          </a:prstGeom>
        </p:spPr>
      </p:pic>
      <p:grpSp>
        <p:nvGrpSpPr>
          <p:cNvPr id="13" name="Группа 12"/>
          <p:cNvGrpSpPr/>
          <p:nvPr/>
        </p:nvGrpSpPr>
        <p:grpSpPr>
          <a:xfrm>
            <a:off x="294739" y="4491229"/>
            <a:ext cx="5685166" cy="2347417"/>
            <a:chOff x="273754" y="4412687"/>
            <a:chExt cx="5685166" cy="2347417"/>
          </a:xfrm>
        </p:grpSpPr>
        <p:pic>
          <p:nvPicPr>
            <p:cNvPr id="24" name="Рисунок 23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3754" y="4412687"/>
              <a:ext cx="457200" cy="457200"/>
            </a:xfrm>
            <a:prstGeom prst="rect">
              <a:avLst/>
            </a:prstGeom>
          </p:spPr>
        </p:pic>
        <p:sp>
          <p:nvSpPr>
            <p:cNvPr id="25" name="Прямоугольник 24"/>
            <p:cNvSpPr/>
            <p:nvPr/>
          </p:nvSpPr>
          <p:spPr>
            <a:xfrm>
              <a:off x="748251" y="4646891"/>
              <a:ext cx="5210669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сельское хозяйство</a:t>
              </a:r>
            </a:p>
            <a:p>
              <a:pPr algn="just"/>
              <a:r>
                <a:rPr lang="ru-RU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обрабатывающее производство</a:t>
              </a:r>
            </a:p>
            <a:p>
              <a:pPr algn="just"/>
              <a:r>
                <a:rPr lang="ru-RU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производство </a:t>
              </a:r>
              <a:r>
                <a:rPr lang="ru-RU" sz="900" dirty="0">
                  <a:latin typeface="Arial" panose="020B0604020202020204" pitchFamily="34" charset="0"/>
                  <a:cs typeface="Arial" panose="020B0604020202020204" pitchFamily="34" charset="0"/>
                </a:rPr>
                <a:t>и распределение электроэнергии, газа и </a:t>
              </a:r>
              <a:r>
                <a:rPr lang="ru-RU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воды</a:t>
              </a:r>
              <a:endParaRPr lang="ru-RU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/>
              <a:r>
                <a:rPr lang="ru-RU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строительство</a:t>
              </a:r>
              <a:endParaRPr lang="ru-RU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/>
              <a:r>
                <a:rPr lang="ru-RU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транспорт </a:t>
              </a:r>
              <a:r>
                <a:rPr lang="ru-RU" sz="900" dirty="0">
                  <a:latin typeface="Arial" panose="020B0604020202020204" pitchFamily="34" charset="0"/>
                  <a:cs typeface="Arial" panose="020B0604020202020204" pitchFamily="34" charset="0"/>
                </a:rPr>
                <a:t>и </a:t>
              </a:r>
              <a:r>
                <a:rPr lang="ru-RU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связь</a:t>
              </a:r>
              <a:endParaRPr lang="ru-RU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/>
              <a:r>
                <a:rPr lang="ru-RU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туристская индустрии  </a:t>
              </a:r>
              <a:r>
                <a:rPr lang="ru-RU" sz="900" dirty="0">
                  <a:latin typeface="Arial" panose="020B0604020202020204" pitchFamily="34" charset="0"/>
                  <a:cs typeface="Arial" panose="020B0604020202020204" pitchFamily="34" charset="0"/>
                </a:rPr>
                <a:t>деятельность и деятельность в области туристской </a:t>
              </a:r>
              <a:r>
                <a:rPr lang="ru-RU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в </a:t>
              </a:r>
              <a:r>
                <a:rPr lang="ru-RU" sz="900" dirty="0">
                  <a:latin typeface="Arial" panose="020B0604020202020204" pitchFamily="34" charset="0"/>
                  <a:cs typeface="Arial" panose="020B0604020202020204" pitchFamily="34" charset="0"/>
                </a:rPr>
                <a:t>целях развития внутреннего </a:t>
              </a:r>
              <a:r>
                <a:rPr lang="ru-RU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туризма</a:t>
              </a:r>
            </a:p>
            <a:p>
              <a:pPr algn="just"/>
              <a:r>
                <a:rPr lang="ru-RU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деятельность </a:t>
              </a:r>
              <a:r>
                <a:rPr lang="ru-RU" sz="900" dirty="0">
                  <a:latin typeface="Arial" panose="020B0604020202020204" pitchFamily="34" charset="0"/>
                  <a:cs typeface="Arial" panose="020B0604020202020204" pitchFamily="34" charset="0"/>
                </a:rPr>
                <a:t>в области </a:t>
              </a:r>
              <a:r>
                <a:rPr lang="ru-RU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здравоохранения</a:t>
              </a:r>
              <a:endParaRPr lang="ru-RU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/>
              <a:r>
                <a:rPr lang="ru-RU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сбор</a:t>
              </a:r>
              <a:r>
                <a:rPr lang="ru-RU" sz="900" dirty="0">
                  <a:latin typeface="Arial" panose="020B0604020202020204" pitchFamily="34" charset="0"/>
                  <a:cs typeface="Arial" panose="020B0604020202020204" pitchFamily="34" charset="0"/>
                </a:rPr>
                <a:t>, обработка и утилизация </a:t>
              </a:r>
              <a:r>
                <a:rPr lang="ru-RU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отходов</a:t>
              </a:r>
              <a:endParaRPr lang="ru-RU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/>
              <a:r>
                <a:rPr lang="ru-RU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отрасли </a:t>
              </a:r>
              <a:r>
                <a:rPr lang="ru-RU" sz="900" dirty="0">
                  <a:latin typeface="Arial" panose="020B0604020202020204" pitchFamily="34" charset="0"/>
                  <a:cs typeface="Arial" panose="020B0604020202020204" pitchFamily="34" charset="0"/>
                </a:rPr>
                <a:t>экономики, в которых реализуются приоритетные направления развития науки, технологий и техники российской Федерации, а также критические технологии Российской </a:t>
              </a:r>
              <a:r>
                <a:rPr lang="ru-RU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Федерации</a:t>
              </a:r>
              <a:endParaRPr lang="ru-RU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274357" y="6367892"/>
              <a:ext cx="2103933" cy="2693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450215">
                <a:lnSpc>
                  <a:spcPct val="115000"/>
                </a:lnSpc>
                <a:spcAft>
                  <a:spcPts val="0"/>
                </a:spcAft>
              </a:pPr>
              <a:r>
                <a:rPr lang="ru-RU" sz="1000" b="1" dirty="0" smtClean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Лизинговые компании</a:t>
              </a:r>
              <a:endParaRPr lang="ru-RU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4" name="Рисунок 33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6587" y="6302904"/>
              <a:ext cx="457200" cy="457200"/>
            </a:xfrm>
            <a:prstGeom prst="rect">
              <a:avLst/>
            </a:prstGeom>
          </p:spPr>
        </p:pic>
        <p:sp>
          <p:nvSpPr>
            <p:cNvPr id="37" name="Прямоугольник 36"/>
            <p:cNvSpPr/>
            <p:nvPr/>
          </p:nvSpPr>
          <p:spPr>
            <a:xfrm>
              <a:off x="727264" y="4465815"/>
              <a:ext cx="505286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1000" b="1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СМСП осуществляющие деятельность в следующих отраслях </a:t>
              </a:r>
              <a:r>
                <a:rPr lang="ru-RU" sz="1000" b="1" dirty="0" smtClean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экономики:</a:t>
              </a:r>
              <a:endParaRPr lang="ru-RU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2" name="Рисунок 4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22" y="939808"/>
            <a:ext cx="416757" cy="416757"/>
          </a:xfrm>
          <a:prstGeom prst="rect">
            <a:avLst/>
          </a:prstGeom>
        </p:spPr>
      </p:pic>
      <p:grpSp>
        <p:nvGrpSpPr>
          <p:cNvPr id="101" name="Группа 100"/>
          <p:cNvGrpSpPr/>
          <p:nvPr/>
        </p:nvGrpSpPr>
        <p:grpSpPr>
          <a:xfrm>
            <a:off x="3757603" y="2166501"/>
            <a:ext cx="1484738" cy="417742"/>
            <a:chOff x="4583635" y="3658975"/>
            <a:chExt cx="1484738" cy="417742"/>
          </a:xfrm>
        </p:grpSpPr>
        <p:sp>
          <p:nvSpPr>
            <p:cNvPr id="78" name="TextBox 77"/>
            <p:cNvSpPr txBox="1"/>
            <p:nvPr/>
          </p:nvSpPr>
          <p:spPr>
            <a:xfrm>
              <a:off x="4991864" y="3658975"/>
              <a:ext cx="18473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1100" b="1" dirty="0">
                <a:solidFill>
                  <a:srgbClr val="FF5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583635" y="3830496"/>
              <a:ext cx="14847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4" name="Рисунок 4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90" y="1364700"/>
            <a:ext cx="458060" cy="458060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22" y="1985051"/>
            <a:ext cx="411796" cy="411796"/>
          </a:xfrm>
          <a:prstGeom prst="rect">
            <a:avLst/>
          </a:prstGeom>
        </p:spPr>
      </p:pic>
      <p:cxnSp>
        <p:nvCxnSpPr>
          <p:cNvPr id="74" name="Прямая соединительная линия 73"/>
          <p:cNvCxnSpPr/>
          <p:nvPr/>
        </p:nvCxnSpPr>
        <p:spPr>
          <a:xfrm flipH="1">
            <a:off x="249871" y="3701213"/>
            <a:ext cx="627455" cy="0"/>
          </a:xfrm>
          <a:prstGeom prst="line">
            <a:avLst/>
          </a:prstGeom>
          <a:ln w="38100">
            <a:solidFill>
              <a:srgbClr val="FF5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Прямоугольник 104"/>
          <p:cNvSpPr/>
          <p:nvPr/>
        </p:nvSpPr>
        <p:spPr>
          <a:xfrm>
            <a:off x="1319206" y="222308"/>
            <a:ext cx="19827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rgbClr val="FF5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ОБЩАЯ ИНФОРМАЦИЯ</a:t>
            </a:r>
            <a:endParaRPr lang="ru-RU" sz="1200" b="1" dirty="0">
              <a:solidFill>
                <a:srgbClr val="FF5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9" name="Прямая соединительная линия 108"/>
          <p:cNvCxnSpPr/>
          <p:nvPr/>
        </p:nvCxnSpPr>
        <p:spPr>
          <a:xfrm flipH="1">
            <a:off x="150045" y="334463"/>
            <a:ext cx="627455" cy="0"/>
          </a:xfrm>
          <a:prstGeom prst="line">
            <a:avLst/>
          </a:prstGeom>
          <a:ln w="38100">
            <a:solidFill>
              <a:srgbClr val="FF5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flipH="1">
            <a:off x="6443581" y="348594"/>
            <a:ext cx="627455" cy="0"/>
          </a:xfrm>
          <a:prstGeom prst="line">
            <a:avLst/>
          </a:prstGeom>
          <a:ln w="38100">
            <a:solidFill>
              <a:srgbClr val="FF5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 flipH="1" flipV="1">
            <a:off x="8449446" y="341960"/>
            <a:ext cx="3489029" cy="6634"/>
          </a:xfrm>
          <a:prstGeom prst="line">
            <a:avLst/>
          </a:prstGeom>
          <a:ln w="38100">
            <a:solidFill>
              <a:srgbClr val="FF5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Рисунок 40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01" y="30677"/>
            <a:ext cx="635834" cy="635834"/>
          </a:xfrm>
          <a:prstGeom prst="rect">
            <a:avLst/>
          </a:prstGeom>
        </p:spPr>
      </p:pic>
      <p:cxnSp>
        <p:nvCxnSpPr>
          <p:cNvPr id="113" name="Прямая соединительная линия 112"/>
          <p:cNvCxnSpPr>
            <a:endCxn id="105" idx="3"/>
          </p:cNvCxnSpPr>
          <p:nvPr/>
        </p:nvCxnSpPr>
        <p:spPr>
          <a:xfrm flipH="1">
            <a:off x="3301993" y="353113"/>
            <a:ext cx="2560878" cy="7695"/>
          </a:xfrm>
          <a:prstGeom prst="line">
            <a:avLst/>
          </a:prstGeom>
          <a:ln w="38100">
            <a:solidFill>
              <a:srgbClr val="FF5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7" name="Рисунок 11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541828"/>
            <a:ext cx="439713" cy="439713"/>
          </a:xfrm>
          <a:prstGeom prst="rect">
            <a:avLst/>
          </a:prstGeom>
        </p:spPr>
      </p:pic>
      <p:cxnSp>
        <p:nvCxnSpPr>
          <p:cNvPr id="118" name="Прямая соединительная линия 117"/>
          <p:cNvCxnSpPr/>
          <p:nvPr/>
        </p:nvCxnSpPr>
        <p:spPr>
          <a:xfrm flipH="1">
            <a:off x="5040968" y="3701213"/>
            <a:ext cx="689835" cy="0"/>
          </a:xfrm>
          <a:prstGeom prst="line">
            <a:avLst/>
          </a:prstGeom>
          <a:ln w="38100">
            <a:solidFill>
              <a:srgbClr val="FF5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Прямоугольник 125"/>
          <p:cNvSpPr/>
          <p:nvPr/>
        </p:nvSpPr>
        <p:spPr>
          <a:xfrm>
            <a:off x="6445049" y="3975336"/>
            <a:ext cx="302839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получения финансовой поддержки: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7" name="Рисунок 126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686" y="4250305"/>
            <a:ext cx="664692" cy="664692"/>
          </a:xfrm>
          <a:prstGeom prst="rect">
            <a:avLst/>
          </a:prstGeom>
        </p:spPr>
      </p:pic>
      <p:pic>
        <p:nvPicPr>
          <p:cNvPr id="128" name="Рисунок 127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290" y="4264730"/>
            <a:ext cx="683699" cy="683699"/>
          </a:xfrm>
          <a:prstGeom prst="rect">
            <a:avLst/>
          </a:prstGeom>
        </p:spPr>
      </p:pic>
      <p:pic>
        <p:nvPicPr>
          <p:cNvPr id="129" name="Рисунок 128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921" y="4377169"/>
            <a:ext cx="410964" cy="410964"/>
          </a:xfrm>
          <a:prstGeom prst="rect">
            <a:avLst/>
          </a:prstGeom>
        </p:spPr>
      </p:pic>
      <p:sp>
        <p:nvSpPr>
          <p:cNvPr id="130" name="Прямоугольник 129"/>
          <p:cNvSpPr/>
          <p:nvPr/>
        </p:nvSpPr>
        <p:spPr>
          <a:xfrm>
            <a:off x="6443581" y="5060139"/>
            <a:ext cx="535072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Предприниматель обращается в банки-партнеры и предоставляет пакет необходимых документов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1" name="Рисунок 130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3890" y="4554795"/>
            <a:ext cx="1575916" cy="427653"/>
          </a:xfrm>
          <a:prstGeom prst="rect">
            <a:avLst/>
          </a:prstGeom>
        </p:spPr>
      </p:pic>
      <p:pic>
        <p:nvPicPr>
          <p:cNvPr id="132" name="Рисунок 131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2781" y="4563292"/>
            <a:ext cx="616207" cy="338033"/>
          </a:xfrm>
          <a:prstGeom prst="rect">
            <a:avLst/>
          </a:prstGeom>
        </p:spPr>
      </p:pic>
      <p:pic>
        <p:nvPicPr>
          <p:cNvPr id="133" name="Рисунок 132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0626" y="4315923"/>
            <a:ext cx="1149766" cy="290657"/>
          </a:xfrm>
          <a:prstGeom prst="rect">
            <a:avLst/>
          </a:prstGeom>
        </p:spPr>
      </p:pic>
      <p:pic>
        <p:nvPicPr>
          <p:cNvPr id="134" name="Рисунок 133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353" y="4336597"/>
            <a:ext cx="521163" cy="521163"/>
          </a:xfrm>
          <a:prstGeom prst="rect">
            <a:avLst/>
          </a:prstGeom>
        </p:spPr>
      </p:pic>
      <p:pic>
        <p:nvPicPr>
          <p:cNvPr id="135" name="Рисунок 134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1162" y="5499270"/>
            <a:ext cx="539947" cy="539947"/>
          </a:xfrm>
          <a:prstGeom prst="rect">
            <a:avLst/>
          </a:prstGeom>
        </p:spPr>
      </p:pic>
      <p:pic>
        <p:nvPicPr>
          <p:cNvPr id="137" name="Рисунок 136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0072" y="6042750"/>
            <a:ext cx="560903" cy="314621"/>
          </a:xfrm>
          <a:prstGeom prst="rect">
            <a:avLst/>
          </a:prstGeom>
        </p:spPr>
      </p:pic>
      <p:sp>
        <p:nvSpPr>
          <p:cNvPr id="139" name="Прямоугольник 138"/>
          <p:cNvSpPr/>
          <p:nvPr/>
        </p:nvSpPr>
        <p:spPr>
          <a:xfrm>
            <a:off x="6734869" y="6111150"/>
            <a:ext cx="120417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latin typeface="arial" panose="020B0604020202020204" pitchFamily="34" charset="0"/>
              </a:rPr>
              <a:t>8 (800) 555-55-50</a:t>
            </a:r>
            <a:endParaRPr lang="ru-RU" sz="10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8769558" y="6111151"/>
            <a:ext cx="120417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>
                <a:latin typeface="arial" panose="020B0604020202020204" pitchFamily="34" charset="0"/>
              </a:rPr>
              <a:t>8 (415) 226-89-00</a:t>
            </a:r>
            <a:endParaRPr lang="ru-RU" sz="10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6734869" y="6419911"/>
            <a:ext cx="120417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>
                <a:latin typeface="arial" panose="020B0604020202020204" pitchFamily="34" charset="0"/>
              </a:rPr>
              <a:t>8 (800) 200-02-90</a:t>
            </a:r>
            <a:endParaRPr lang="ru-RU" sz="10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7706242" y="3541907"/>
            <a:ext cx="24087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rgbClr val="FF5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ПОЛУЧИТЬ ПОДДЕРЖКУ</a:t>
            </a:r>
            <a:endParaRPr lang="ru-RU" sz="1200" b="1" dirty="0">
              <a:solidFill>
                <a:srgbClr val="FF5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8" name="Прямая соединительная линия 147"/>
          <p:cNvCxnSpPr/>
          <p:nvPr/>
        </p:nvCxnSpPr>
        <p:spPr>
          <a:xfrm flipH="1">
            <a:off x="6443581" y="3688615"/>
            <a:ext cx="627455" cy="0"/>
          </a:xfrm>
          <a:prstGeom prst="line">
            <a:avLst/>
          </a:prstGeom>
          <a:ln w="38100">
            <a:solidFill>
              <a:srgbClr val="FF5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Прямая соединительная линия 150"/>
          <p:cNvCxnSpPr/>
          <p:nvPr/>
        </p:nvCxnSpPr>
        <p:spPr>
          <a:xfrm flipH="1">
            <a:off x="10067683" y="3674495"/>
            <a:ext cx="1870792" cy="6889"/>
          </a:xfrm>
          <a:prstGeom prst="line">
            <a:avLst/>
          </a:prstGeom>
          <a:ln w="38100">
            <a:solidFill>
              <a:srgbClr val="FF5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Рисунок 52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988" y="3318624"/>
            <a:ext cx="645141" cy="645141"/>
          </a:xfrm>
          <a:prstGeom prst="rect">
            <a:avLst/>
          </a:prstGeom>
        </p:spPr>
      </p:pic>
      <p:sp>
        <p:nvSpPr>
          <p:cNvPr id="152" name="Прямоугольник 151"/>
          <p:cNvSpPr/>
          <p:nvPr/>
        </p:nvSpPr>
        <p:spPr>
          <a:xfrm>
            <a:off x="7636625" y="5660184"/>
            <a:ext cx="19998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rgbClr val="FF5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КОНТАКТНЫЕ ДАННЫЕ</a:t>
            </a:r>
            <a:endParaRPr lang="ru-RU" sz="1200" b="1" dirty="0">
              <a:solidFill>
                <a:srgbClr val="FF5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3" name="Прямая соединительная линия 152"/>
          <p:cNvCxnSpPr/>
          <p:nvPr/>
        </p:nvCxnSpPr>
        <p:spPr>
          <a:xfrm flipH="1">
            <a:off x="6483707" y="5798683"/>
            <a:ext cx="627455" cy="0"/>
          </a:xfrm>
          <a:prstGeom prst="line">
            <a:avLst/>
          </a:prstGeom>
          <a:ln w="38100">
            <a:solidFill>
              <a:srgbClr val="FF5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>
            <a:endCxn id="152" idx="3"/>
          </p:cNvCxnSpPr>
          <p:nvPr/>
        </p:nvCxnSpPr>
        <p:spPr>
          <a:xfrm flipH="1">
            <a:off x="9636468" y="5798683"/>
            <a:ext cx="2363383" cy="1"/>
          </a:xfrm>
          <a:prstGeom prst="line">
            <a:avLst/>
          </a:prstGeom>
          <a:ln w="38100">
            <a:solidFill>
              <a:srgbClr val="FF5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Рисунок 56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320" y="5968086"/>
            <a:ext cx="661393" cy="446887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201" y="6338354"/>
            <a:ext cx="291107" cy="35806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2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842" y="2818544"/>
            <a:ext cx="348334" cy="3483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80691" y="2770892"/>
            <a:ext cx="1032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Министерство экономического развития  РФ</a:t>
            </a:r>
            <a:endParaRPr lang="ru-RU" sz="8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13" y="2822232"/>
            <a:ext cx="347502" cy="347502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478773" y="2829260"/>
            <a:ext cx="6718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Корпорация</a:t>
            </a:r>
          </a:p>
          <a:p>
            <a:pPr algn="ctr"/>
            <a:r>
              <a:rPr lang="ru-RU" sz="8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МСП</a:t>
            </a:r>
            <a:endParaRPr lang="ru-RU" sz="8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042879" y="2888736"/>
            <a:ext cx="6718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Банк России</a:t>
            </a:r>
            <a:endParaRPr lang="ru-RU" sz="8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071" y="2801873"/>
            <a:ext cx="443808" cy="3816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7334" y="6357371"/>
            <a:ext cx="769006" cy="30559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843" y="4253741"/>
            <a:ext cx="826354" cy="319241"/>
          </a:xfrm>
          <a:prstGeom prst="rect">
            <a:avLst/>
          </a:prstGeom>
        </p:spPr>
      </p:pic>
      <p:sp>
        <p:nvSpPr>
          <p:cNvPr id="69" name="Прямоугольник 68"/>
          <p:cNvSpPr/>
          <p:nvPr/>
        </p:nvSpPr>
        <p:spPr>
          <a:xfrm>
            <a:off x="8755162" y="6420593"/>
            <a:ext cx="120417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>
                <a:latin typeface="arial" panose="020B0604020202020204" pitchFamily="34" charset="0"/>
              </a:rPr>
              <a:t>8 (415) 226-89-00</a:t>
            </a:r>
            <a:endParaRPr lang="ru-RU" sz="1000" b="0" i="0" u="none" strike="noStrike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31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171" y="120885"/>
            <a:ext cx="11800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КРЕДИТНАЯ ПОДДЕРЖКА субъектов малого и среднего предпринимательства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 «МСП Банк»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252572" y="517377"/>
          <a:ext cx="11721714" cy="6215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711"/>
                <a:gridCol w="1956948"/>
                <a:gridCol w="1229428"/>
                <a:gridCol w="1523022"/>
                <a:gridCol w="1275302"/>
                <a:gridCol w="1926714"/>
                <a:gridCol w="1990589"/>
              </a:tblGrid>
              <a:tr h="2041117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u="sng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Экспресс</a:t>
                      </a:r>
                      <a:r>
                        <a:rPr lang="ru-RU" sz="1200" u="sng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текущие цели</a:t>
                      </a:r>
                      <a:r>
                        <a:rPr lang="ru-RU" sz="1000" u="sng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</a:t>
                      </a:r>
                    </a:p>
                    <a:p>
                      <a:pPr algn="l">
                        <a:tabLst/>
                      </a:pPr>
                      <a:r>
                        <a:rPr lang="ru-RU" sz="10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</a:t>
                      </a:r>
                    </a:p>
                    <a:p>
                      <a:pPr algn="just">
                        <a:tabLst/>
                      </a:pPr>
                      <a:r>
                        <a:rPr lang="ru-RU" sz="10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ru-RU" sz="10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</a:t>
                      </a:r>
                      <a:r>
                        <a:rPr lang="ru-RU" sz="10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0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пополнение оборотных средств, финансирование текущей деятельности</a:t>
                      </a:r>
                    </a:p>
                    <a:p>
                      <a:pPr algn="l"/>
                      <a:r>
                        <a:rPr lang="ru-RU" sz="10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</a:p>
                    <a:p>
                      <a:pPr algn="l">
                        <a:tabLst>
                          <a:tab pos="361950" algn="l"/>
                        </a:tabLst>
                      </a:pPr>
                      <a:r>
                        <a:rPr lang="ru-RU" sz="10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</a:p>
                    <a:p>
                      <a:pPr algn="l">
                        <a:tabLst>
                          <a:tab pos="361950" algn="l"/>
                        </a:tabLst>
                      </a:pPr>
                      <a:r>
                        <a:rPr lang="ru-RU" sz="10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ru-RU" sz="10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ru-RU" sz="10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 до 5 млн.</a:t>
                      </a:r>
                    </a:p>
                    <a:p>
                      <a:pPr algn="l">
                        <a:tabLst>
                          <a:tab pos="361950" algn="l"/>
                        </a:tabLst>
                      </a:pPr>
                      <a:r>
                        <a:rPr lang="ru-RU" sz="1000" b="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руб.</a:t>
                      </a:r>
                      <a:r>
                        <a:rPr lang="ru-RU" sz="100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/>
                      <a:endParaRPr lang="ru-RU" sz="1000" baseline="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00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</a:p>
                    <a:p>
                      <a:pPr algn="just"/>
                      <a:r>
                        <a:rPr lang="ru-RU" sz="100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ru-RU" sz="1000" b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12,5% </a:t>
                      </a:r>
                      <a:r>
                        <a:rPr lang="ru-RU" sz="10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годовых</a:t>
                      </a:r>
                      <a:r>
                        <a:rPr lang="ru-RU" sz="1000" b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</a:t>
                      </a:r>
                    </a:p>
                    <a:p>
                      <a:pPr algn="just"/>
                      <a:r>
                        <a:rPr lang="ru-RU" sz="10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ru-RU" sz="1000" b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10,6% </a:t>
                      </a:r>
                      <a:r>
                        <a:rPr lang="ru-RU" sz="10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годовых для </a:t>
                      </a:r>
                      <a:r>
                        <a:rPr lang="ru-RU" sz="1000" b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женщин</a:t>
                      </a:r>
                      <a:r>
                        <a:rPr lang="ru-RU" sz="10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предпринимателей, получавших нефинансовую поддержку в АО «Корпорация «МСП» (обучение по программе «Мама-предприниматель», либо консультационную поддержку через портал Бизнес-навигатор МСП)</a:t>
                      </a:r>
                    </a:p>
                    <a:p>
                      <a:pPr algn="l"/>
                      <a:endParaRPr lang="ru-RU" sz="1000" b="0" baseline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000" b="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ru-RU" sz="10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</a:t>
                      </a:r>
                      <a:r>
                        <a:rPr lang="ru-RU" sz="1000" b="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не более</a:t>
                      </a:r>
                      <a:r>
                        <a:rPr lang="ru-RU" sz="1000" b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  <a:p>
                      <a:pPr algn="l"/>
                      <a:r>
                        <a:rPr lang="ru-RU" sz="1000" b="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месяцев</a:t>
                      </a:r>
                      <a:endParaRPr lang="ru-RU" sz="1000" b="0" baseline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u="sng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Экспресс на инвестиции</a:t>
                      </a:r>
                    </a:p>
                    <a:p>
                      <a:pPr algn="l"/>
                      <a:endParaRPr lang="ru-RU" sz="10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10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ru-RU" sz="10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Цель </a:t>
                      </a:r>
                      <a:r>
                        <a:rPr lang="ru-RU" sz="1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0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финансирование</a:t>
                      </a:r>
                      <a:r>
                        <a:rPr lang="ru-RU" sz="1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</a:t>
                      </a:r>
                      <a:r>
                        <a:rPr lang="ru-RU" sz="10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инвестиций,</a:t>
                      </a:r>
                      <a:r>
                        <a:rPr lang="ru-RU" sz="10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направленных на создание и приобретение основных средств</a:t>
                      </a:r>
                    </a:p>
                    <a:p>
                      <a:pPr algn="just"/>
                      <a:endParaRPr lang="ru-RU" sz="800" b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0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</a:t>
                      </a:r>
                    </a:p>
                    <a:p>
                      <a:pPr algn="just">
                        <a:tabLst>
                          <a:tab pos="361950" algn="l"/>
                        </a:tabLst>
                      </a:pPr>
                      <a:r>
                        <a:rPr lang="ru-RU" sz="10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</a:t>
                      </a:r>
                      <a:r>
                        <a:rPr lang="ru-RU" sz="10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ru-RU" sz="10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 до 15 млн</a:t>
                      </a:r>
                      <a:r>
                        <a:rPr lang="ru-RU" sz="10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1000" b="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tabLst>
                          <a:tab pos="361950" algn="l"/>
                        </a:tabLst>
                      </a:pPr>
                      <a:r>
                        <a:rPr lang="ru-RU" sz="1000" b="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руб.</a:t>
                      </a:r>
                      <a:endParaRPr lang="ru-RU" sz="800" b="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800" b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8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ru-RU" sz="1000" b="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/>
                      <a:r>
                        <a:rPr lang="ru-RU" sz="1000" b="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ru-RU" sz="1000" b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12,5%</a:t>
                      </a:r>
                      <a:r>
                        <a:rPr lang="ru-RU" sz="1000" b="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годовых</a:t>
                      </a:r>
                      <a:r>
                        <a:rPr lang="ru-RU" sz="1000" b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</a:t>
                      </a:r>
                    </a:p>
                    <a:p>
                      <a:pPr algn="just"/>
                      <a:r>
                        <a:rPr lang="ru-RU" sz="10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ru-RU" sz="1000" b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10,6% </a:t>
                      </a:r>
                      <a:r>
                        <a:rPr lang="ru-RU" sz="10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годовых для </a:t>
                      </a:r>
                      <a:r>
                        <a:rPr lang="ru-RU" sz="1000" b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женщин</a:t>
                      </a:r>
                      <a:r>
                        <a:rPr lang="ru-RU" sz="10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предпринимателей, получавших нефинансовую поддержку в АО «Корпорация «МСП» (обучение по программе «Мама-предприниматель», либо консультационную поддержку через портал Бизнес-навигатор МСП)</a:t>
                      </a:r>
                    </a:p>
                    <a:p>
                      <a:pPr algn="just"/>
                      <a:endParaRPr lang="ru-RU" sz="800" b="0" baseline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800" b="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</a:t>
                      </a:r>
                    </a:p>
                    <a:p>
                      <a:pPr algn="l"/>
                      <a:r>
                        <a:rPr lang="ru-RU" sz="800" b="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</a:t>
                      </a:r>
                      <a:r>
                        <a:rPr lang="ru-RU" sz="10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</a:t>
                      </a:r>
                      <a:r>
                        <a:rPr lang="ru-RU" sz="1000" b="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не более </a:t>
                      </a:r>
                      <a:r>
                        <a:rPr lang="ru-RU" sz="1000" b="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месяцев</a:t>
                      </a:r>
                      <a:r>
                        <a:rPr lang="ru-RU" sz="800" b="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endParaRPr lang="ru-RU" sz="800" b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</a:p>
                    <a:p>
                      <a:pPr algn="just"/>
                      <a:r>
                        <a:rPr lang="ru-RU" sz="10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Цель </a:t>
                      </a:r>
                      <a:r>
                        <a:rPr lang="ru-RU" sz="1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финансирование инвестиций, направленных на приобретение основных средств, запуск новых проектов</a:t>
                      </a:r>
                      <a:endParaRPr lang="ru-RU" sz="10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sng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Инвестиционный кредит</a:t>
                      </a:r>
                    </a:p>
                    <a:p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ru-RU" sz="10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</a:t>
                      </a:r>
                      <a:r>
                        <a:rPr lang="ru-RU" sz="100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000" b="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10 до 25   25 млн. руб.</a:t>
                      </a:r>
                    </a:p>
                    <a:p>
                      <a:endParaRPr lang="ru-RU" sz="1000" b="0" baseline="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000" b="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ru-RU" sz="1000" b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10,1% </a:t>
                      </a:r>
                      <a:r>
                        <a:rPr lang="ru-RU" sz="10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годовых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  <a:p>
                      <a:r>
                        <a:rPr lang="ru-RU" sz="10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малый бизнес</a:t>
                      </a:r>
                    </a:p>
                    <a:p>
                      <a:r>
                        <a:rPr lang="ru-RU" sz="1000" b="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ru-RU" sz="1000" b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9,1% </a:t>
                      </a:r>
                      <a:r>
                        <a:rPr lang="ru-RU" sz="10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годовых           </a:t>
                      </a:r>
                    </a:p>
                    <a:p>
                      <a:r>
                        <a:rPr lang="ru-RU" sz="10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средний бизнес     </a:t>
                      </a:r>
                    </a:p>
                    <a:p>
                      <a:endParaRPr lang="ru-RU" sz="1000" b="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0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ru-RU" sz="10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</a:t>
                      </a:r>
                      <a:r>
                        <a:rPr lang="ru-RU" sz="10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0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более </a:t>
                      </a:r>
                      <a:r>
                        <a:rPr lang="ru-RU" sz="1000" b="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      </a:t>
                      </a:r>
                    </a:p>
                    <a:p>
                      <a:r>
                        <a:rPr lang="ru-RU" sz="1000" b="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месяцев</a:t>
                      </a:r>
                      <a:r>
                        <a:rPr lang="ru-RU" sz="1000" b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000" b="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lang="ru-RU" sz="9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900" b="0" baseline="0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могут быть направлены на приобретение основных средств (не менее 70% от совокупной величины кредита), а также на покрытие текущих расходов, в том числе на финансирование оборотного капитала не более 30% от величины кредита</a:t>
                      </a:r>
                      <a:endParaRPr lang="ru-RU" sz="900" b="0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sng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Госконтракт</a:t>
                      </a:r>
                      <a:r>
                        <a:rPr lang="ru-RU" sz="1200" u="sng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-оборотный</a:t>
                      </a:r>
                    </a:p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</a:p>
                    <a:p>
                      <a:endParaRPr lang="ru-RU" sz="1000" b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000" b="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ru-RU" sz="10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</a:t>
                      </a:r>
                      <a:r>
                        <a:rPr lang="ru-RU" sz="10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0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финансирование расходов, связанных с исполнением контрактов в рамках </a:t>
                      </a:r>
                      <a:r>
                        <a:rPr lang="ru-RU" sz="10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44-ФЗ</a:t>
                      </a:r>
                      <a:r>
                        <a:rPr lang="ru-RU" sz="10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0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223-ФЗ</a:t>
                      </a:r>
                    </a:p>
                    <a:p>
                      <a:endParaRPr lang="ru-RU" sz="1000" b="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0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ru-RU" sz="10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</a:t>
                      </a:r>
                      <a:r>
                        <a:rPr lang="ru-RU" sz="10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от 10 до 250 </a:t>
                      </a:r>
                    </a:p>
                    <a:p>
                      <a:r>
                        <a:rPr lang="ru-RU" sz="10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млн. руб.</a:t>
                      </a:r>
                      <a:endParaRPr lang="ru-RU" sz="1000" b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0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ru-RU" sz="1000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 сумме кредита до 25 млн. руб. в залог берутся только будущие поступления по контракту</a:t>
                      </a:r>
                      <a:endParaRPr lang="ru-RU" sz="1000" b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000" b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0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10,6%</a:t>
                      </a:r>
                      <a:r>
                        <a:rPr lang="ru-RU" sz="10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годовых малый </a:t>
                      </a:r>
                    </a:p>
                    <a:p>
                      <a:r>
                        <a:rPr lang="ru-RU" sz="10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бизнес</a:t>
                      </a:r>
                    </a:p>
                    <a:p>
                      <a:r>
                        <a:rPr lang="ru-RU" sz="10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ru-RU" sz="1000" b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9,6% </a:t>
                      </a:r>
                      <a:r>
                        <a:rPr lang="ru-RU" sz="10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годовых средний</a:t>
                      </a:r>
                    </a:p>
                    <a:p>
                      <a:r>
                        <a:rPr lang="ru-RU" sz="10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бизнес</a:t>
                      </a:r>
                    </a:p>
                    <a:p>
                      <a:r>
                        <a:rPr lang="ru-RU" sz="10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</a:t>
                      </a:r>
                    </a:p>
                    <a:p>
                      <a:r>
                        <a:rPr lang="ru-RU" sz="10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ru-RU" sz="10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</a:t>
                      </a:r>
                      <a:r>
                        <a:rPr lang="ru-RU" sz="10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не более </a:t>
                      </a:r>
                      <a:r>
                        <a:rPr lang="ru-RU" sz="1000" b="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  <a:p>
                      <a:r>
                        <a:rPr lang="ru-RU" sz="1000" b="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месяцев, </a:t>
                      </a:r>
                      <a:r>
                        <a:rPr lang="ru-RU" sz="10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 не более срока действия контракта, увеличенного на 90 дней</a:t>
                      </a:r>
                      <a:r>
                        <a:rPr lang="ru-RU" sz="1000" b="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b="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u="sng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Инвестиционный</a:t>
                      </a:r>
                      <a:r>
                        <a:rPr lang="ru-RU" sz="1200" b="1" u="sng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</a:t>
                      </a:r>
                    </a:p>
                    <a:p>
                      <a:pPr algn="ctr"/>
                      <a:endParaRPr lang="ru-RU" sz="1000" b="1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000" b="1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0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ru-RU" sz="10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Цель – </a:t>
                      </a:r>
                      <a:r>
                        <a:rPr lang="ru-RU" sz="10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финансирование инвестиций, направленных на создание или приобретение основных средств</a:t>
                      </a:r>
                    </a:p>
                    <a:p>
                      <a:pPr algn="l"/>
                      <a:endParaRPr lang="ru-RU" sz="1000" b="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000" b="1" baseline="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000" b="1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ru-RU" sz="10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Размер </a:t>
                      </a:r>
                      <a:r>
                        <a:rPr lang="ru-RU" sz="1000" b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ru-RU" sz="10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25 до 500      </a:t>
                      </a:r>
                    </a:p>
                    <a:p>
                      <a:pPr algn="l"/>
                      <a:r>
                        <a:rPr lang="ru-RU" sz="1000" b="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млн. руб.</a:t>
                      </a:r>
                    </a:p>
                    <a:p>
                      <a:pPr algn="l"/>
                      <a:endParaRPr lang="ru-RU" sz="1000" b="0" baseline="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000" b="1" baseline="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000" b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</a:t>
                      </a: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10,1%</a:t>
                      </a:r>
                      <a:r>
                        <a:rPr lang="ru-RU" sz="1000" b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годовых</a:t>
                      </a:r>
                      <a:r>
                        <a:rPr lang="ru-RU" sz="10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(малый </a:t>
                      </a:r>
                    </a:p>
                    <a:p>
                      <a:pPr algn="l"/>
                      <a:r>
                        <a:rPr lang="ru-RU" sz="10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бизнес)</a:t>
                      </a:r>
                    </a:p>
                    <a:p>
                      <a:pPr algn="l"/>
                      <a:r>
                        <a:rPr lang="ru-RU" sz="1000" b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9,1% </a:t>
                      </a:r>
                      <a:r>
                        <a:rPr lang="ru-RU" sz="10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годовых</a:t>
                      </a:r>
                      <a:r>
                        <a:rPr lang="ru-RU" sz="10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(средний</a:t>
                      </a:r>
                    </a:p>
                    <a:p>
                      <a:pPr algn="l"/>
                      <a:r>
                        <a:rPr lang="ru-RU" sz="10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бизнес)</a:t>
                      </a:r>
                    </a:p>
                    <a:p>
                      <a:pPr algn="l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</a:t>
                      </a:r>
                      <a:r>
                        <a:rPr lang="ru-RU" sz="1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0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более </a:t>
                      </a:r>
                      <a:r>
                        <a:rPr lang="ru-RU" sz="10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  <a:p>
                      <a:pPr algn="l"/>
                      <a:r>
                        <a:rPr lang="ru-RU" sz="1000" b="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месяцев</a:t>
                      </a:r>
                    </a:p>
                    <a:p>
                      <a:pPr algn="just"/>
                      <a:endParaRPr lang="ru-RU" sz="1000" b="0" baseline="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000" b="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Средства могут быть направлены на приобретение основных средств (не менее 70% от совокупной величины кредита), на покрытие текущих расходов (не более 90% от величины кредита)</a:t>
                      </a:r>
                      <a:endParaRPr lang="ru-RU" sz="10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1232">
                <a:tc vMerge="1"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«МСП Банк» реализует государственную программу финансовой поддержки малого и среднего предпринимательства с 2004 года является проводником государственных ресурсов для малого и среднего бизнеса на территории всей страны</a:t>
                      </a:r>
                    </a:p>
                    <a:p>
                      <a:pPr algn="l"/>
                      <a:endParaRPr lang="ru-RU" sz="1000" b="1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000" b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www.mspbank.ru</a:t>
                      </a:r>
                      <a:endParaRPr lang="en-US" sz="10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0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0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0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</a:t>
                      </a:r>
                      <a:r>
                        <a:rPr lang="ru-RU" sz="10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получения кредита: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Предприниматель обращается в Банк-партнер и предоставляет пакет документов, соответствующих виду кредита</a:t>
                      </a:r>
                    </a:p>
                    <a:p>
                      <a:pPr algn="l"/>
                      <a:endParaRPr lang="ru-RU" sz="10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0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</a:t>
                      </a:r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(8001)00-24-24, ул. </a:t>
                      </a:r>
                      <a:r>
                        <a:rPr lang="ru-RU" sz="1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Лукашевского</a:t>
                      </a:r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д. 11,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г.</a:t>
                      </a:r>
                      <a:r>
                        <a:rPr lang="ru-RU" sz="1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Петропавловск-Камчатский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</a:t>
                      </a:r>
                    </a:p>
                    <a:p>
                      <a:pPr algn="l"/>
                      <a:r>
                        <a:rPr lang="ru-RU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</a:t>
                      </a:r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(4152)43-38-20, ул. Ленинградская,      д. 49,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Петропавловск-Камчатский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</a:t>
                      </a:r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(4152) 26-02-62, ул. </a:t>
                      </a:r>
                      <a:r>
                        <a:rPr lang="ru-RU" sz="1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Лукашевского</a:t>
                      </a:r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   д. 19,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г. Петропавловск-Камчатский</a:t>
                      </a:r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646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Экспресс-оборотный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ru-RU" sz="10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</a:t>
                      </a:r>
                      <a:r>
                        <a:rPr lang="ru-RU" sz="10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0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пополнение оборотных средств</a:t>
                      </a:r>
                    </a:p>
                    <a:p>
                      <a:pPr algn="l"/>
                      <a:endParaRPr lang="ru-RU" sz="1000" b="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0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</a:t>
                      </a: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0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10 до</a:t>
                      </a:r>
                      <a:r>
                        <a:rPr lang="ru-RU" sz="1000" b="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25 млн. руб.</a:t>
                      </a:r>
                    </a:p>
                    <a:p>
                      <a:endParaRPr lang="ru-RU" sz="1000" b="0" baseline="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10,6%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годовых малый                           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</a:t>
                      </a:r>
                      <a:r>
                        <a:rPr lang="ru-RU" sz="10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ru-RU" sz="1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ru-RU" sz="10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более </a:t>
                      </a:r>
                      <a:r>
                        <a:rPr lang="ru-RU" sz="1000" b="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  <a:p>
                      <a:r>
                        <a:rPr lang="ru-RU" sz="10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бизнес                                                      </a:t>
                      </a:r>
                      <a:r>
                        <a:rPr lang="ru-RU" sz="1000" b="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месяцев</a:t>
                      </a:r>
                    </a:p>
                    <a:p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9,6%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годовых средний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бизнес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u="sng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Приоритет –оборотный</a:t>
                      </a:r>
                    </a:p>
                    <a:p>
                      <a:pPr algn="l"/>
                      <a:endParaRPr lang="ru-RU" sz="10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</a:t>
                      </a:r>
                      <a:r>
                        <a:rPr lang="ru-RU" sz="1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0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пополнение оборотных средств</a:t>
                      </a:r>
                    </a:p>
                    <a:p>
                      <a:pPr algn="l"/>
                      <a:endParaRPr lang="ru-RU" sz="1000" b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0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</a:t>
                      </a:r>
                      <a:r>
                        <a:rPr lang="ru-RU" sz="10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от</a:t>
                      </a:r>
                      <a:r>
                        <a:rPr lang="ru-RU" sz="1000" b="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25 до 250 млн. руб. </a:t>
                      </a:r>
                    </a:p>
                    <a:p>
                      <a:pPr algn="l"/>
                      <a:endParaRPr lang="ru-RU" sz="1000" b="0" baseline="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000" b="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ru-RU" sz="10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10,6%</a:t>
                      </a:r>
                      <a:r>
                        <a:rPr lang="ru-RU" sz="10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годовых малый </a:t>
                      </a:r>
                      <a:r>
                        <a:rPr lang="ru-RU" sz="10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</a:t>
                      </a:r>
                      <a:r>
                        <a:rPr lang="ru-RU" sz="10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не более </a:t>
                      </a:r>
                      <a:r>
                        <a:rPr lang="ru-RU" sz="10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  <a:p>
                      <a:pPr algn="l"/>
                      <a:r>
                        <a:rPr lang="ru-RU" sz="10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</a:t>
                      </a:r>
                      <a:r>
                        <a:rPr lang="ru-RU" sz="10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бизнес </a:t>
                      </a:r>
                      <a:r>
                        <a:rPr lang="ru-RU" sz="10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месяцев</a:t>
                      </a:r>
                    </a:p>
                    <a:p>
                      <a:pPr algn="l"/>
                      <a:r>
                        <a:rPr lang="ru-RU" sz="10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</a:t>
                      </a: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9,6%</a:t>
                      </a:r>
                      <a:r>
                        <a:rPr lang="ru-RU" sz="10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годовых средний </a:t>
                      </a:r>
                    </a:p>
                    <a:p>
                      <a:pPr algn="l"/>
                      <a:r>
                        <a:rPr lang="ru-RU" sz="10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бизнес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7" name="Рисунок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23" y="1917261"/>
            <a:ext cx="290324" cy="36988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20" y="917350"/>
            <a:ext cx="354100" cy="313510"/>
          </a:xfrm>
          <a:prstGeom prst="rect">
            <a:avLst/>
          </a:prstGeom>
        </p:spPr>
      </p:pic>
      <p:pic>
        <p:nvPicPr>
          <p:cNvPr id="9" name="Рисунок 8" descr="http://devback.kamgov.ru/files/5848e18cb43844.39837354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30" y="4403170"/>
            <a:ext cx="272909" cy="3355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http://devback.kamgov.ru/files/5848e1548b03a6.69726008.pn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23" y="2549090"/>
            <a:ext cx="290324" cy="4045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982" y="879563"/>
            <a:ext cx="354100" cy="313510"/>
          </a:xfrm>
          <a:prstGeom prst="rect">
            <a:avLst/>
          </a:prstGeom>
        </p:spPr>
      </p:pic>
      <p:pic>
        <p:nvPicPr>
          <p:cNvPr id="13" name="Рисунок 1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273" y="1917261"/>
            <a:ext cx="290324" cy="36988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 descr="http://devback.kamgov.ru/files/5848e18cb43844.39837354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982" y="4403170"/>
            <a:ext cx="272909" cy="3355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Рисунок 16" descr="http://devback.kamgov.ru/files/5848e1548b03a6.69726008.pn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273" y="2454190"/>
            <a:ext cx="290324" cy="4045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8276" y="843771"/>
            <a:ext cx="354100" cy="313510"/>
          </a:xfrm>
          <a:prstGeom prst="rect">
            <a:avLst/>
          </a:prstGeom>
        </p:spPr>
      </p:pic>
      <p:pic>
        <p:nvPicPr>
          <p:cNvPr id="19" name="Рисунок 1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484" y="1038429"/>
            <a:ext cx="290324" cy="36988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Рисунок 19" descr="http://devback.kamgov.ru/files/5848e1548b03a6.69726008.pn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484" y="1555260"/>
            <a:ext cx="290324" cy="40456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Рисунок 20" descr="http://devback.kamgov.ru/files/5848e18cb43844.39837354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969" y="2251322"/>
            <a:ext cx="272909" cy="33553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23" y="5162659"/>
            <a:ext cx="354100" cy="313510"/>
          </a:xfrm>
          <a:prstGeom prst="rect">
            <a:avLst/>
          </a:prstGeom>
        </p:spPr>
      </p:pic>
      <p:pic>
        <p:nvPicPr>
          <p:cNvPr id="24" name="Рисунок 23" descr="http://devback.kamgov.ru/files/5848e1548b03a6.69726008.pn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15" y="5985930"/>
            <a:ext cx="290324" cy="40456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Рисунок 24" descr="http://devback.kamgov.ru/files/5848e18cb43844.39837354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565" y="5892495"/>
            <a:ext cx="272909" cy="33553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Рисунок 2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15" y="5501951"/>
            <a:ext cx="290324" cy="36988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334" y="5167580"/>
            <a:ext cx="354100" cy="313510"/>
          </a:xfrm>
          <a:prstGeom prst="rect">
            <a:avLst/>
          </a:prstGeom>
        </p:spPr>
      </p:pic>
      <p:pic>
        <p:nvPicPr>
          <p:cNvPr id="28" name="Рисунок 2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724" y="5525423"/>
            <a:ext cx="290324" cy="369881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Рисунок 28" descr="http://devback.kamgov.ru/files/5848e1548b03a6.69726008.pn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724" y="5973002"/>
            <a:ext cx="290324" cy="40456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Рисунок 29" descr="http://devback.kamgov.ru/files/5848e18cb43844.39837354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3773" y="5868115"/>
            <a:ext cx="272909" cy="335532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6724" y="897589"/>
            <a:ext cx="354100" cy="313510"/>
          </a:xfrm>
          <a:prstGeom prst="rect">
            <a:avLst/>
          </a:prstGeom>
        </p:spPr>
      </p:pic>
      <p:pic>
        <p:nvPicPr>
          <p:cNvPr id="32" name="Рисунок 3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315" y="1723327"/>
            <a:ext cx="290324" cy="369881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Рисунок 32" descr="http://devback.kamgov.ru/files/5848e1548b03a6.69726008.pn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724" y="2908188"/>
            <a:ext cx="290324" cy="40456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Рисунок 33" descr="http://devback.kamgov.ru/files/5848e18cb43844.39837354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730" y="3589680"/>
            <a:ext cx="272909" cy="335532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1879" y="881674"/>
            <a:ext cx="354100" cy="313510"/>
          </a:xfrm>
          <a:prstGeom prst="rect">
            <a:avLst/>
          </a:prstGeom>
        </p:spPr>
      </p:pic>
      <p:pic>
        <p:nvPicPr>
          <p:cNvPr id="36" name="Рисунок 3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0853" y="1917260"/>
            <a:ext cx="290324" cy="369881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Рисунок 36" descr="http://devback.kamgov.ru/files/5848e1548b03a6.69726008.pn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3605" y="2585894"/>
            <a:ext cx="290324" cy="40456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Рисунок 37" descr="http://devback.kamgov.ru/files/5848e18cb43844.39837354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2312" y="3305090"/>
            <a:ext cx="272909" cy="335532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234" y="3589680"/>
            <a:ext cx="476250" cy="441254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387" y="5097991"/>
            <a:ext cx="826354" cy="319241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922" y="5538539"/>
            <a:ext cx="1170867" cy="511056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387" y="6052490"/>
            <a:ext cx="1122532" cy="4944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392" y="3344528"/>
            <a:ext cx="1913252" cy="78442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8393" y="4715394"/>
            <a:ext cx="731315" cy="279242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73" y="914174"/>
            <a:ext cx="354100" cy="313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1786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1752</Words>
  <Application>Microsoft Office PowerPoint</Application>
  <PresentationFormat>Произвольный</PresentationFormat>
  <Paragraphs>312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Нусалова Анна Александровна</dc:creator>
  <cp:lastModifiedBy>Пасмурова Евгения</cp:lastModifiedBy>
  <cp:revision>92</cp:revision>
  <cp:lastPrinted>2017-07-03T23:26:43Z</cp:lastPrinted>
  <dcterms:created xsi:type="dcterms:W3CDTF">2017-06-14T01:56:36Z</dcterms:created>
  <dcterms:modified xsi:type="dcterms:W3CDTF">2017-09-04T22:01:49Z</dcterms:modified>
</cp:coreProperties>
</file>